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sldIdLst>
    <p:sldId id="272" r:id="rId5"/>
    <p:sldId id="298" r:id="rId6"/>
    <p:sldId id="274" r:id="rId7"/>
    <p:sldId id="299" r:id="rId8"/>
    <p:sldId id="277" r:id="rId9"/>
    <p:sldId id="279" r:id="rId10"/>
    <p:sldId id="280" r:id="rId11"/>
    <p:sldId id="288" r:id="rId12"/>
    <p:sldId id="292" r:id="rId13"/>
    <p:sldId id="294" r:id="rId14"/>
    <p:sldId id="282" r:id="rId15"/>
    <p:sldId id="283" r:id="rId16"/>
    <p:sldId id="290" r:id="rId17"/>
    <p:sldId id="296" r:id="rId18"/>
    <p:sldId id="297" r:id="rId19"/>
    <p:sldId id="289" r:id="rId20"/>
    <p:sldId id="286" r:id="rId21"/>
  </p:sldIdLst>
  <p:sldSz cx="12192000" cy="6858000"/>
  <p:notesSz cx="6858000" cy="9144000"/>
  <p:custDataLst>
    <p:tags r:id="rId23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501E"/>
    <a:srgbClr val="52C0E9"/>
    <a:srgbClr val="808080"/>
    <a:srgbClr val="FFCD8B"/>
    <a:srgbClr val="F08C00"/>
    <a:srgbClr val="0070C0"/>
    <a:srgbClr val="00A5D7"/>
    <a:srgbClr val="0081B8"/>
    <a:srgbClr val="005C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Style léger 1 - Accentuation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Style léger 1 - Accentuation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50" autoAdjust="0"/>
    <p:restoredTop sz="94660"/>
  </p:normalViewPr>
  <p:slideViewPr>
    <p:cSldViewPr>
      <p:cViewPr varScale="1">
        <p:scale>
          <a:sx n="111" d="100"/>
          <a:sy n="111" d="100"/>
        </p:scale>
        <p:origin x="259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2993AF-2344-47CB-A857-E5D0EC3CF484}" type="datetimeFigureOut">
              <a:rPr lang="fr-FR" smtClean="0"/>
              <a:t>22/06/2021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E476DF-7C78-4EDA-A6CA-EAB76D61DC5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8248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4346" y="1456"/>
            <a:ext cx="12196345" cy="2995496"/>
          </a:xfrm>
          <a:prstGeom prst="rect">
            <a:avLst/>
          </a:prstGeom>
          <a:gradFill flip="none" rotWithShape="1">
            <a:gsLst>
              <a:gs pos="81000">
                <a:srgbClr val="F08C00"/>
              </a:gs>
              <a:gs pos="0">
                <a:srgbClr val="FFCD8B"/>
              </a:gs>
              <a:gs pos="100000">
                <a:srgbClr val="E6501E"/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00978" y="980729"/>
            <a:ext cx="11782645" cy="1037977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5200944"/>
            <a:ext cx="8534400" cy="532312"/>
          </a:xfrm>
        </p:spPr>
        <p:txBody>
          <a:bodyPr>
            <a:normAutofit/>
          </a:bodyPr>
          <a:lstStyle>
            <a:lvl1pPr marL="0" indent="0" algn="ctr">
              <a:buNone/>
              <a:defRPr sz="2400" i="1" baseline="0">
                <a:solidFill>
                  <a:srgbClr val="F08C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Sous-titre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5218624" y="5948278"/>
            <a:ext cx="1750403" cy="289035"/>
          </a:xfrm>
        </p:spPr>
        <p:txBody>
          <a:bodyPr/>
          <a:lstStyle>
            <a:lvl1pPr algn="ctr">
              <a:defRPr sz="1600" b="1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fr-FR" dirty="0" smtClean="0"/>
              <a:t>06/04/2020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478560" y="6525345"/>
            <a:ext cx="9225952" cy="240319"/>
          </a:xfrm>
        </p:spPr>
        <p:txBody>
          <a:bodyPr/>
          <a:lstStyle>
            <a:lvl1pPr>
              <a:defRPr sz="1600" b="1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fr-FR" dirty="0" smtClean="0"/>
              <a:t>IDBE </a:t>
            </a:r>
            <a:r>
              <a:rPr lang="fr-FR" dirty="0" err="1" smtClean="0"/>
              <a:t>Geotech</a:t>
            </a:r>
            <a:r>
              <a:rPr lang="fr-FR" dirty="0" smtClean="0"/>
              <a:t> report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5893553-7E32-4DF2-A946-997116E21B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200" y="5948278"/>
            <a:ext cx="1000424" cy="81738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FD09F66-669A-417A-ABDB-1B22A42EB7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78" y="5638800"/>
            <a:ext cx="797676" cy="104362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42F2EA1-1922-4170-ABBD-15E86D30445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800" y="2102888"/>
            <a:ext cx="3785303" cy="28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64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" y="1"/>
            <a:ext cx="12193764" cy="764704"/>
          </a:xfrm>
          <a:prstGeom prst="rect">
            <a:avLst/>
          </a:prstGeom>
          <a:gradFill flip="none" rotWithShape="1">
            <a:gsLst>
              <a:gs pos="0">
                <a:srgbClr val="F08C00"/>
              </a:gs>
              <a:gs pos="100000">
                <a:srgbClr val="FFCD8B"/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83432" y="116633"/>
            <a:ext cx="10225136" cy="504056"/>
          </a:xfrm>
          <a:effectLst>
            <a:reflection blurRad="6350" stA="52000" endA="300" endPos="35000" dir="5400000" sy="-100000" algn="bl" rotWithShape="0"/>
          </a:effectLst>
        </p:spPr>
        <p:txBody>
          <a:bodyPr>
            <a:noAutofit/>
          </a:bodyPr>
          <a:lstStyle>
            <a:lvl1pPr algn="l">
              <a:defRPr sz="3200" b="1" cap="small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83432" y="980729"/>
            <a:ext cx="10896990" cy="5145435"/>
          </a:xfrm>
        </p:spPr>
        <p:txBody>
          <a:bodyPr>
            <a:normAutofit/>
          </a:bodyPr>
          <a:lstStyle>
            <a:lvl1pPr marL="342900" indent="-342900">
              <a:buClr>
                <a:srgbClr val="F08C00"/>
              </a:buClr>
              <a:buSzPct val="80000"/>
              <a:buFont typeface="Calibri Light" panose="020F0302020204030204" pitchFamily="34" charset="0"/>
              <a:buChar char="›"/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742950" indent="-285750">
              <a:buClr>
                <a:srgbClr val="F08C00"/>
              </a:buClr>
              <a:buFont typeface="Wingdings" panose="05000000000000000000" pitchFamily="2" charset="2"/>
              <a:buChar char="§"/>
              <a:defRPr sz="2800">
                <a:solidFill>
                  <a:srgbClr val="F08C0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0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0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7328" y="6525344"/>
            <a:ext cx="936104" cy="252000"/>
          </a:xfrm>
        </p:spPr>
        <p:txBody>
          <a:bodyPr/>
          <a:lstStyle>
            <a:lvl1pPr algn="l"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fr-FR" dirty="0" smtClean="0"/>
              <a:t>06/04/2020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983432" y="6525344"/>
            <a:ext cx="9405394" cy="252000"/>
          </a:xfrm>
        </p:spPr>
        <p:txBody>
          <a:bodyPr/>
          <a:lstStyle>
            <a:lvl1pPr algn="l"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fr-FR" dirty="0" smtClean="0"/>
              <a:t>IDBE </a:t>
            </a:r>
            <a:r>
              <a:rPr lang="fr-FR" dirty="0" err="1" smtClean="0"/>
              <a:t>Geotech</a:t>
            </a:r>
            <a:r>
              <a:rPr lang="fr-FR" dirty="0" smtClean="0"/>
              <a:t> report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305886" y="-99391"/>
            <a:ext cx="574536" cy="1080120"/>
          </a:xfrm>
          <a:solidFill>
            <a:schemeClr val="tx1">
              <a:alpha val="50000"/>
            </a:schemeClr>
          </a:solidFill>
        </p:spPr>
        <p:txBody>
          <a:bodyPr/>
          <a:lstStyle>
            <a:lvl1pPr algn="ctr">
              <a:defRPr sz="28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F8764609-0687-4640-925B-EAE416789F19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E7A9EF1-2ECA-42C3-BFBF-87D95CF35F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536" y="5877272"/>
            <a:ext cx="1163999" cy="86409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A98689E-0058-4E63-BEA4-EF5ED1B7EE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3" y="99353"/>
            <a:ext cx="745733" cy="553595"/>
          </a:xfrm>
          <a:prstGeom prst="rect">
            <a:avLst/>
          </a:prstGeom>
        </p:spPr>
      </p:pic>
      <p:sp>
        <p:nvSpPr>
          <p:cNvPr id="14" name="Rectangle : avec coins rognés en haut 13">
            <a:extLst>
              <a:ext uri="{FF2B5EF4-FFF2-40B4-BE49-F238E27FC236}">
                <a16:creationId xmlns:a16="http://schemas.microsoft.com/office/drawing/2014/main" id="{E3056DE0-48E6-4585-93A7-DB8D4533F15C}"/>
              </a:ext>
            </a:extLst>
          </p:cNvPr>
          <p:cNvSpPr/>
          <p:nvPr userDrawn="1"/>
        </p:nvSpPr>
        <p:spPr>
          <a:xfrm rot="16200000">
            <a:off x="-436748" y="5665950"/>
            <a:ext cx="1185076" cy="311576"/>
          </a:xfrm>
          <a:prstGeom prst="snip2SameRect">
            <a:avLst>
              <a:gd name="adj1" fmla="val 16667"/>
              <a:gd name="adj2" fmla="val 50000"/>
            </a:avLst>
          </a:prstGeom>
          <a:gradFill flip="none" rotWithShape="1">
            <a:gsLst>
              <a:gs pos="0">
                <a:srgbClr val="F08C00"/>
              </a:gs>
              <a:gs pos="100000">
                <a:srgbClr val="FFCD8B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349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27901" y="286604"/>
            <a:ext cx="11048213" cy="893804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7901" y="1537855"/>
            <a:ext cx="5507138" cy="433123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384048" indent="-182880">
              <a:buClr>
                <a:srgbClr val="0096B0"/>
              </a:buClr>
              <a:buFont typeface="Wingdings" panose="05000000000000000000" pitchFamily="2" charset="2"/>
              <a:buChar char="§"/>
              <a:defRPr>
                <a:solidFill>
                  <a:srgbClr val="0096B0"/>
                </a:solidFill>
              </a:defRPr>
            </a:lvl2pPr>
            <a:lvl3pPr marL="566928" indent="-182880">
              <a:buClr>
                <a:srgbClr val="0096B0"/>
              </a:buClr>
              <a:buFont typeface="Wingdings" panose="05000000000000000000" pitchFamily="2" charset="2"/>
              <a:buChar char="§"/>
              <a:defRPr/>
            </a:lvl3pPr>
            <a:lvl4pPr marL="749808" indent="-182880">
              <a:buClr>
                <a:srgbClr val="0096B0"/>
              </a:buClr>
              <a:buFont typeface="Wingdings" panose="05000000000000000000" pitchFamily="2" charset="2"/>
              <a:buChar char="§"/>
              <a:defRPr/>
            </a:lvl4pPr>
            <a:lvl5pPr marL="932688" indent="-182880">
              <a:buClr>
                <a:srgbClr val="0096B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19" y="1537855"/>
            <a:ext cx="5358195" cy="433124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384048" indent="-182880">
              <a:buClr>
                <a:srgbClr val="0096B0"/>
              </a:buClr>
              <a:buFont typeface="Wingdings" panose="05000000000000000000" pitchFamily="2" charset="2"/>
              <a:buChar char="§"/>
              <a:defRPr>
                <a:solidFill>
                  <a:srgbClr val="0096B0"/>
                </a:solidFill>
              </a:defRPr>
            </a:lvl2pPr>
            <a:lvl3pPr marL="566928" indent="-182880">
              <a:buClr>
                <a:srgbClr val="0096B0"/>
              </a:buClr>
              <a:buFont typeface="Wingdings" panose="05000000000000000000" pitchFamily="2" charset="2"/>
              <a:buChar char="§"/>
              <a:defRPr/>
            </a:lvl3pPr>
            <a:lvl4pPr marL="749808" indent="-182880">
              <a:buClr>
                <a:srgbClr val="0096B0"/>
              </a:buClr>
              <a:buFont typeface="Wingdings" panose="05000000000000000000" pitchFamily="2" charset="2"/>
              <a:buChar char="§"/>
              <a:defRPr/>
            </a:lvl4pPr>
            <a:lvl5pPr marL="932688" indent="-182880">
              <a:buClr>
                <a:srgbClr val="0096B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Titre intervention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1E25B-6953-467F-9B27-8F2437AB15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4016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 smtClean="0"/>
              <a:t>06/04/2020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fr-FR" dirty="0" smtClean="0"/>
              <a:t>IDBE </a:t>
            </a:r>
            <a:r>
              <a:rPr lang="fr-FR" dirty="0" err="1" smtClean="0"/>
              <a:t>Geotech</a:t>
            </a:r>
            <a:r>
              <a:rPr lang="fr-FR" dirty="0" smtClean="0"/>
              <a:t> report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F8764609-0687-4640-925B-EAE416789F19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3492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hdr="0"/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summit.buildingsmart.org/series/agenda52/schedul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50F5DE-4063-435E-A132-2726EBA5F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From</a:t>
            </a:r>
            <a:r>
              <a:rPr lang="fr-FR" dirty="0" smtClean="0"/>
              <a:t> MINnD </a:t>
            </a:r>
            <a:r>
              <a:rPr lang="fr-FR" dirty="0" err="1" smtClean="0"/>
              <a:t>Geotech</a:t>
            </a:r>
            <a:r>
              <a:rPr lang="fr-FR" dirty="0" smtClean="0"/>
              <a:t> to </a:t>
            </a:r>
            <a:r>
              <a:rPr lang="fr-FR" dirty="0" err="1" smtClean="0"/>
              <a:t>IDBE</a:t>
            </a:r>
            <a:r>
              <a:rPr lang="fr-FR" dirty="0" smtClean="0"/>
              <a:t> </a:t>
            </a:r>
            <a:r>
              <a:rPr lang="fr-FR" dirty="0" err="1" smtClean="0"/>
              <a:t>Geotech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C10094C-EE3B-43A2-8A7D-837969C8C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 smtClean="0"/>
              <a:t>IDBE</a:t>
            </a:r>
            <a:r>
              <a:rPr lang="fr-FR" dirty="0" smtClean="0"/>
              <a:t> </a:t>
            </a:r>
            <a:r>
              <a:rPr lang="fr-FR" dirty="0" err="1" smtClean="0"/>
              <a:t>Geotech</a:t>
            </a:r>
            <a:r>
              <a:rPr lang="fr-FR" dirty="0" smtClean="0"/>
              <a:t> meeting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FC92A02-A81B-44CE-961E-988C419786F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06" y="6432551"/>
            <a:ext cx="1751013" cy="288925"/>
          </a:xfrm>
        </p:spPr>
        <p:txBody>
          <a:bodyPr/>
          <a:lstStyle/>
          <a:p>
            <a:r>
              <a:rPr lang="fr-FR" dirty="0" smtClean="0"/>
              <a:t>21/06/2021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86" y="1667664"/>
            <a:ext cx="4983982" cy="28034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56" y="1667665"/>
            <a:ext cx="4983982" cy="28034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67253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629D9F-7558-4251-B42E-C76A8432E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432" y="116633"/>
            <a:ext cx="10873208" cy="504056"/>
          </a:xfrm>
        </p:spPr>
        <p:txBody>
          <a:bodyPr>
            <a:normAutofit fontScale="90000"/>
          </a:bodyPr>
          <a:lstStyle/>
          <a:p>
            <a:r>
              <a:rPr lang="en-US" dirty="0"/>
              <a:t>#2 : Relationship between objects and properties</a:t>
            </a:r>
          </a:p>
        </p:txBody>
      </p:sp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2488AC64-60A5-4392-BF6E-E5D157D494D2}"/>
              </a:ext>
            </a:extLst>
          </p:cNvPr>
          <p:cNvSpPr txBox="1">
            <a:spLocks/>
          </p:cNvSpPr>
          <p:nvPr/>
        </p:nvSpPr>
        <p:spPr>
          <a:xfrm>
            <a:off x="11201873" y="6448284"/>
            <a:ext cx="833373" cy="31453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6C1E25B-6953-467F-9B27-8F2437AB157D}" type="slidenum">
              <a:rPr lang="fr-FR" sz="1600" b="1" smtClean="0"/>
              <a:pPr algn="r"/>
              <a:t>10</a:t>
            </a:fld>
            <a:endParaRPr lang="fr-FR" sz="1600" b="1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52079" t="16401" r="584" b="17801"/>
          <a:stretch/>
        </p:blipFill>
        <p:spPr>
          <a:xfrm>
            <a:off x="0" y="2091691"/>
            <a:ext cx="12192000" cy="476630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56497" t="12901" r="4129" b="24801"/>
          <a:stretch/>
        </p:blipFill>
        <p:spPr>
          <a:xfrm>
            <a:off x="119336" y="836712"/>
            <a:ext cx="4392488" cy="195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01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629D9F-7558-4251-B42E-C76A8432E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#3 : Vocabulary identification</a:t>
            </a:r>
            <a:endParaRPr lang="en-US" dirty="0"/>
          </a:p>
        </p:txBody>
      </p:sp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2488AC64-60A5-4392-BF6E-E5D157D494D2}"/>
              </a:ext>
            </a:extLst>
          </p:cNvPr>
          <p:cNvSpPr txBox="1">
            <a:spLocks/>
          </p:cNvSpPr>
          <p:nvPr/>
        </p:nvSpPr>
        <p:spPr>
          <a:xfrm>
            <a:off x="11201873" y="6448284"/>
            <a:ext cx="833373" cy="31453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6C1E25B-6953-467F-9B27-8F2437AB157D}" type="slidenum">
              <a:rPr lang="fr-FR" sz="1600" b="1" smtClean="0"/>
              <a:pPr algn="r"/>
              <a:t>11</a:t>
            </a:fld>
            <a:endParaRPr lang="fr-FR" sz="1600" b="1"/>
          </a:p>
        </p:txBody>
      </p:sp>
      <p:sp>
        <p:nvSpPr>
          <p:cNvPr id="8" name="ZoneTexte 7"/>
          <p:cNvSpPr txBox="1"/>
          <p:nvPr/>
        </p:nvSpPr>
        <p:spPr>
          <a:xfrm>
            <a:off x="191344" y="815415"/>
            <a:ext cx="11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Properties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50590" t="19201" r="585" b="5901"/>
          <a:stretch/>
        </p:blipFill>
        <p:spPr>
          <a:xfrm>
            <a:off x="289452" y="1379473"/>
            <a:ext cx="11748274" cy="506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76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629D9F-7558-4251-B42E-C76A8432E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#3 : Vocabulary identification</a:t>
            </a:r>
            <a:endParaRPr lang="en-US" dirty="0"/>
          </a:p>
        </p:txBody>
      </p:sp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2488AC64-60A5-4392-BF6E-E5D157D494D2}"/>
              </a:ext>
            </a:extLst>
          </p:cNvPr>
          <p:cNvSpPr txBox="1">
            <a:spLocks/>
          </p:cNvSpPr>
          <p:nvPr/>
        </p:nvSpPr>
        <p:spPr>
          <a:xfrm>
            <a:off x="11201873" y="6448284"/>
            <a:ext cx="833373" cy="31453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6C1E25B-6953-467F-9B27-8F2437AB157D}" type="slidenum">
              <a:rPr lang="fr-FR" sz="1600" b="1" smtClean="0"/>
              <a:pPr algn="r"/>
              <a:t>12</a:t>
            </a:fld>
            <a:endParaRPr lang="fr-FR" sz="1600" b="1"/>
          </a:p>
        </p:txBody>
      </p:sp>
      <p:sp>
        <p:nvSpPr>
          <p:cNvPr id="8" name="ZoneTexte 7"/>
          <p:cNvSpPr txBox="1"/>
          <p:nvPr/>
        </p:nvSpPr>
        <p:spPr>
          <a:xfrm>
            <a:off x="119336" y="839677"/>
            <a:ext cx="115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Procedure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"/>
          <a:srcRect l="50192" t="24644" r="10065" b="6525"/>
          <a:stretch/>
        </p:blipFill>
        <p:spPr>
          <a:xfrm>
            <a:off x="983432" y="1196752"/>
            <a:ext cx="10801200" cy="526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901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6249B9-8C1F-49AE-B627-B5B852E8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Participation to </a:t>
            </a:r>
            <a:r>
              <a:rPr lang="fr-FR" dirty="0" err="1" smtClean="0"/>
              <a:t>bSI</a:t>
            </a:r>
            <a:r>
              <a:rPr lang="fr-FR" dirty="0" smtClean="0"/>
              <a:t> </a:t>
            </a:r>
            <a:r>
              <a:rPr lang="fr-FR" dirty="0" err="1" smtClean="0"/>
              <a:t>IFC</a:t>
            </a:r>
            <a:r>
              <a:rPr lang="fr-FR" dirty="0" smtClean="0"/>
              <a:t> Tunnel </a:t>
            </a:r>
            <a:r>
              <a:rPr lang="fr-FR" dirty="0" err="1" smtClean="0"/>
              <a:t>Geo-subgroup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7328" y="1052736"/>
            <a:ext cx="11654671" cy="5395547"/>
          </a:xfrm>
        </p:spPr>
        <p:txBody>
          <a:bodyPr/>
          <a:lstStyle/>
          <a:p>
            <a:pPr marL="0" indent="0">
              <a:buNone/>
            </a:pPr>
            <a:r>
              <a:rPr lang="fr-FR" sz="2400" dirty="0" smtClean="0"/>
              <a:t>As </a:t>
            </a:r>
            <a:r>
              <a:rPr lang="fr-FR" sz="2400" dirty="0" err="1" smtClean="0"/>
              <a:t>member</a:t>
            </a:r>
            <a:r>
              <a:rPr lang="fr-FR" sz="2400" dirty="0" smtClean="0"/>
              <a:t> of MINnD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dirty="0" smtClean="0"/>
              <a:t>Four </a:t>
            </a:r>
            <a:r>
              <a:rPr lang="fr-FR" sz="2400" dirty="0" err="1" smtClean="0"/>
              <a:t>members</a:t>
            </a:r>
            <a:r>
              <a:rPr lang="fr-FR" sz="2400" dirty="0" smtClean="0"/>
              <a:t> </a:t>
            </a:r>
            <a:r>
              <a:rPr lang="fr-FR" sz="2400" dirty="0" err="1" smtClean="0"/>
              <a:t>from</a:t>
            </a:r>
            <a:r>
              <a:rPr lang="fr-FR" sz="2400" dirty="0" smtClean="0"/>
              <a:t> MINnD GT1-5:</a:t>
            </a:r>
          </a:p>
          <a:p>
            <a:pPr>
              <a:buFontTx/>
              <a:buChar char="-"/>
            </a:pPr>
            <a:r>
              <a:rPr lang="fr-FR" sz="2400" dirty="0" smtClean="0"/>
              <a:t>Mickaël Beaufils &amp; Isabelle Halfon (BRGM)</a:t>
            </a:r>
          </a:p>
          <a:p>
            <a:pPr>
              <a:buFontTx/>
              <a:buChar char="-"/>
            </a:pPr>
            <a:r>
              <a:rPr lang="fr-FR" sz="2400" dirty="0" smtClean="0"/>
              <a:t>Sylvie Bretelle (</a:t>
            </a:r>
            <a:r>
              <a:rPr lang="fr-FR" sz="2400" dirty="0" err="1" smtClean="0"/>
              <a:t>GEOS</a:t>
            </a:r>
            <a:r>
              <a:rPr lang="fr-FR" sz="2400" dirty="0" smtClean="0"/>
              <a:t>)</a:t>
            </a:r>
          </a:p>
          <a:p>
            <a:pPr>
              <a:buFontTx/>
              <a:buChar char="-"/>
            </a:pPr>
            <a:r>
              <a:rPr lang="fr-FR" sz="2400" dirty="0" smtClean="0"/>
              <a:t>Alexis </a:t>
            </a:r>
            <a:r>
              <a:rPr lang="fr-FR" sz="2400" dirty="0" err="1" smtClean="0"/>
              <a:t>Serieys</a:t>
            </a:r>
            <a:r>
              <a:rPr lang="fr-FR" sz="2400" dirty="0" smtClean="0"/>
              <a:t> (</a:t>
            </a:r>
            <a:r>
              <a:rPr lang="fr-FR" sz="2400" dirty="0" err="1" smtClean="0"/>
              <a:t>SETEC</a:t>
            </a:r>
            <a:r>
              <a:rPr lang="fr-FR" sz="2400" dirty="0" smtClean="0"/>
              <a:t> - </a:t>
            </a:r>
            <a:r>
              <a:rPr lang="fr-FR" sz="2400" dirty="0" err="1" smtClean="0"/>
              <a:t>TERRASOL</a:t>
            </a:r>
            <a:r>
              <a:rPr lang="fr-FR" sz="2400" dirty="0" smtClean="0"/>
              <a:t>)</a:t>
            </a:r>
          </a:p>
          <a:p>
            <a:pPr>
              <a:buFontTx/>
              <a:buChar char="-"/>
            </a:pPr>
            <a:endParaRPr lang="fr-FR" sz="2400" dirty="0"/>
          </a:p>
          <a:p>
            <a:pPr marL="0" indent="0">
              <a:buNone/>
            </a:pPr>
            <a:r>
              <a:rPr lang="fr-FR" sz="2400" dirty="0" err="1" smtClean="0"/>
              <a:t>Activities</a:t>
            </a:r>
            <a:r>
              <a:rPr lang="fr-FR" sz="2400" dirty="0" smtClean="0"/>
              <a:t>:</a:t>
            </a:r>
          </a:p>
          <a:p>
            <a:pPr>
              <a:buFontTx/>
              <a:buChar char="-"/>
            </a:pPr>
            <a:r>
              <a:rPr lang="fr-FR" sz="2400" dirty="0" smtClean="0"/>
              <a:t>Regular </a:t>
            </a:r>
            <a:r>
              <a:rPr lang="fr-FR" sz="2400" dirty="0" err="1" smtClean="0"/>
              <a:t>members</a:t>
            </a:r>
            <a:r>
              <a:rPr lang="fr-FR" sz="2400" dirty="0" smtClean="0"/>
              <a:t> of the </a:t>
            </a:r>
            <a:r>
              <a:rPr lang="fr-FR" sz="2400" dirty="0" err="1" smtClean="0"/>
              <a:t>IFC</a:t>
            </a:r>
            <a:r>
              <a:rPr lang="fr-FR" sz="2400" dirty="0" smtClean="0"/>
              <a:t> Tunnel </a:t>
            </a:r>
            <a:r>
              <a:rPr lang="fr-FR" sz="2400" dirty="0" err="1" smtClean="0"/>
              <a:t>GeoSubgroup</a:t>
            </a:r>
            <a:endParaRPr lang="fr-FR" sz="2400" dirty="0" smtClean="0"/>
          </a:p>
          <a:p>
            <a:pPr>
              <a:buFontTx/>
              <a:buChar char="-"/>
            </a:pPr>
            <a:r>
              <a:rPr lang="fr-FR" sz="2400" dirty="0" err="1" smtClean="0"/>
              <a:t>Pushing</a:t>
            </a:r>
            <a:r>
              <a:rPr lang="fr-FR" sz="2400" dirty="0" smtClean="0"/>
              <a:t> the MINnD </a:t>
            </a:r>
            <a:r>
              <a:rPr lang="fr-FR" sz="2400" dirty="0" err="1" smtClean="0"/>
              <a:t>Geotech</a:t>
            </a:r>
            <a:r>
              <a:rPr lang="fr-FR" sz="2400" dirty="0" smtClean="0"/>
              <a:t> </a:t>
            </a:r>
            <a:r>
              <a:rPr lang="fr-FR" sz="2400" dirty="0" err="1" smtClean="0"/>
              <a:t>proposal</a:t>
            </a:r>
            <a:endParaRPr lang="fr-FR" sz="2400" dirty="0" smtClean="0"/>
          </a:p>
          <a:p>
            <a:pPr>
              <a:buFontTx/>
              <a:buChar char="-"/>
            </a:pPr>
            <a:r>
              <a:rPr lang="fr-FR" sz="2400" dirty="0" smtClean="0"/>
              <a:t>Connection </a:t>
            </a:r>
            <a:r>
              <a:rPr lang="fr-FR" sz="2400" dirty="0" err="1" smtClean="0"/>
              <a:t>with</a:t>
            </a:r>
            <a:r>
              <a:rPr lang="fr-FR" sz="2400" dirty="0" smtClean="0"/>
              <a:t> OGC</a:t>
            </a:r>
            <a:endParaRPr lang="fr-FR" sz="2400" dirty="0"/>
          </a:p>
          <a:p>
            <a:pPr>
              <a:buFontTx/>
              <a:buChar char="-"/>
            </a:pPr>
            <a:endParaRPr lang="fr-FR" sz="2600" dirty="0"/>
          </a:p>
          <a:p>
            <a:pPr>
              <a:buFontTx/>
              <a:buChar char="-"/>
            </a:pP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098223E-4D6E-4DD2-A169-100DB66F584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6C1E25B-6953-467F-9B27-8F2437AB157D}" type="slidenum">
              <a:rPr lang="fr-FR" smtClean="0"/>
              <a:t>13</a:t>
            </a:fld>
            <a:endParaRPr lang="fr-FR" dirty="0"/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488AC64-60A5-4392-BF6E-E5D157D494D2}"/>
              </a:ext>
            </a:extLst>
          </p:cNvPr>
          <p:cNvSpPr txBox="1">
            <a:spLocks/>
          </p:cNvSpPr>
          <p:nvPr/>
        </p:nvSpPr>
        <p:spPr>
          <a:xfrm>
            <a:off x="11201873" y="6448284"/>
            <a:ext cx="833373" cy="31453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6C1E25B-6953-467F-9B27-8F2437AB157D}" type="slidenum">
              <a:rPr lang="fr-FR" sz="1600" b="1" smtClean="0"/>
              <a:pPr algn="r"/>
              <a:t>13</a:t>
            </a:fld>
            <a:endParaRPr lang="fr-FR" sz="1600" b="1"/>
          </a:p>
        </p:txBody>
      </p:sp>
      <p:pic>
        <p:nvPicPr>
          <p:cNvPr id="6" name="Picture 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594" y="2660552"/>
            <a:ext cx="764681" cy="756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64" y="2708920"/>
            <a:ext cx="1446372" cy="659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7288" y="2819410"/>
            <a:ext cx="1102454" cy="4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20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83432" y="116633"/>
            <a:ext cx="11377264" cy="504056"/>
          </a:xfrm>
        </p:spPr>
        <p:txBody>
          <a:bodyPr/>
          <a:lstStyle/>
          <a:p>
            <a:r>
              <a:rPr lang="fr-FR" sz="2900" dirty="0"/>
              <a:t>Participation to </a:t>
            </a:r>
            <a:r>
              <a:rPr lang="fr-FR" sz="2900" dirty="0" err="1"/>
              <a:t>bSI</a:t>
            </a:r>
            <a:r>
              <a:rPr lang="fr-FR" sz="2900" dirty="0"/>
              <a:t> </a:t>
            </a:r>
            <a:r>
              <a:rPr lang="fr-FR" sz="2900" dirty="0" err="1"/>
              <a:t>IFC</a:t>
            </a:r>
            <a:r>
              <a:rPr lang="fr-FR" sz="2900" dirty="0"/>
              <a:t> Tunnel </a:t>
            </a:r>
            <a:r>
              <a:rPr lang="fr-FR" sz="2900" dirty="0" err="1"/>
              <a:t>Geo-subgroup</a:t>
            </a:r>
            <a:r>
              <a:rPr lang="fr-FR" sz="2900" dirty="0"/>
              <a:t>: </a:t>
            </a:r>
            <a:r>
              <a:rPr lang="fr-FR" sz="2900" dirty="0" err="1"/>
              <a:t>What</a:t>
            </a:r>
            <a:r>
              <a:rPr lang="fr-FR" sz="2900" dirty="0"/>
              <a:t> MINnD GT1-5 </a:t>
            </a:r>
            <a:r>
              <a:rPr lang="fr-FR" sz="2900" dirty="0" err="1"/>
              <a:t>provides</a:t>
            </a:r>
            <a:endParaRPr lang="fr-FR" sz="29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5"/>
          <a:stretch/>
        </p:blipFill>
        <p:spPr>
          <a:xfrm>
            <a:off x="1271464" y="980728"/>
            <a:ext cx="9447947" cy="52565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15480" y="6228019"/>
            <a:ext cx="3245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Source: </a:t>
            </a:r>
            <a:r>
              <a:rPr lang="fr-FR" dirty="0" err="1" smtClean="0"/>
              <a:t>IFC</a:t>
            </a:r>
            <a:r>
              <a:rPr lang="fr-FR" dirty="0" smtClean="0"/>
              <a:t> Tunnel </a:t>
            </a:r>
            <a:r>
              <a:rPr lang="fr-FR" dirty="0" err="1" smtClean="0"/>
              <a:t>GeoSubgroup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4322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629D9F-7558-4251-B42E-C76A8432E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432" y="116633"/>
            <a:ext cx="11161240" cy="504056"/>
          </a:xfrm>
        </p:spPr>
        <p:txBody>
          <a:bodyPr>
            <a:normAutofit fontScale="90000"/>
          </a:bodyPr>
          <a:lstStyle/>
          <a:p>
            <a:r>
              <a:rPr lang="fr-FR" dirty="0"/>
              <a:t>Participation to </a:t>
            </a:r>
            <a:r>
              <a:rPr lang="fr-FR" dirty="0" err="1"/>
              <a:t>bSI</a:t>
            </a:r>
            <a:r>
              <a:rPr lang="fr-FR" dirty="0"/>
              <a:t> </a:t>
            </a:r>
            <a:r>
              <a:rPr lang="fr-FR" dirty="0" err="1"/>
              <a:t>IFC</a:t>
            </a:r>
            <a:r>
              <a:rPr lang="fr-FR" dirty="0"/>
              <a:t> Tunnel </a:t>
            </a:r>
            <a:r>
              <a:rPr lang="fr-FR" dirty="0" err="1"/>
              <a:t>Geo-subgroup</a:t>
            </a:r>
            <a:r>
              <a:rPr lang="fr-FR" dirty="0"/>
              <a:t>: </a:t>
            </a:r>
            <a:r>
              <a:rPr lang="fr-FR" dirty="0" err="1"/>
              <a:t>What</a:t>
            </a:r>
            <a:r>
              <a:rPr lang="fr-FR" dirty="0"/>
              <a:t> MINnD GT1-5 </a:t>
            </a:r>
            <a:r>
              <a:rPr lang="fr-FR" dirty="0" err="1"/>
              <a:t>provides</a:t>
            </a:r>
            <a:endParaRPr lang="en-US" dirty="0"/>
          </a:p>
        </p:txBody>
      </p:sp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2488AC64-60A5-4392-BF6E-E5D157D494D2}"/>
              </a:ext>
            </a:extLst>
          </p:cNvPr>
          <p:cNvSpPr txBox="1">
            <a:spLocks/>
          </p:cNvSpPr>
          <p:nvPr/>
        </p:nvSpPr>
        <p:spPr>
          <a:xfrm>
            <a:off x="11201873" y="6448284"/>
            <a:ext cx="833373" cy="31453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6C1E25B-6953-467F-9B27-8F2437AB157D}" type="slidenum">
              <a:rPr lang="fr-FR" sz="1600" b="1" smtClean="0"/>
              <a:pPr algn="r"/>
              <a:t>15</a:t>
            </a:fld>
            <a:endParaRPr lang="fr-FR" sz="1600" b="1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394" t="24233" r="52159" b="5767"/>
          <a:stretch/>
        </p:blipFill>
        <p:spPr>
          <a:xfrm>
            <a:off x="0" y="980728"/>
            <a:ext cx="12147750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5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6249B9-8C1F-49AE-B627-B5B852E8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Communications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7329" y="1052736"/>
            <a:ext cx="11391320" cy="5395547"/>
          </a:xfrm>
        </p:spPr>
        <p:txBody>
          <a:bodyPr/>
          <a:lstStyle/>
          <a:p>
            <a:pPr marL="0" indent="0">
              <a:buNone/>
            </a:pPr>
            <a:r>
              <a:rPr lang="fr-FR" sz="2400" dirty="0" err="1" smtClean="0"/>
              <a:t>Done</a:t>
            </a:r>
            <a:r>
              <a:rPr lang="fr-FR" sz="2400" dirty="0" smtClean="0"/>
              <a:t>:</a:t>
            </a:r>
          </a:p>
          <a:p>
            <a:pPr>
              <a:buFontTx/>
              <a:buChar char="-"/>
            </a:pPr>
            <a:r>
              <a:rPr lang="fr-FR" sz="2400" dirty="0" smtClean="0"/>
              <a:t>OGC TC Toulouse </a:t>
            </a:r>
            <a:r>
              <a:rPr lang="fr-FR" sz="2400" dirty="0" err="1" smtClean="0"/>
              <a:t>Nov</a:t>
            </a:r>
            <a:r>
              <a:rPr lang="fr-FR" sz="2400" dirty="0" smtClean="0"/>
              <a:t> 2019, Virtual </a:t>
            </a:r>
            <a:r>
              <a:rPr lang="fr-FR" sz="2400" dirty="0" err="1" smtClean="0"/>
              <a:t>Dec</a:t>
            </a:r>
            <a:r>
              <a:rPr lang="fr-FR" sz="2400" dirty="0" smtClean="0"/>
              <a:t> 2020</a:t>
            </a:r>
          </a:p>
          <a:p>
            <a:pPr>
              <a:buFontTx/>
              <a:buChar char="-"/>
            </a:pPr>
            <a:r>
              <a:rPr lang="fr-FR" sz="2400" dirty="0" smtClean="0"/>
              <a:t>BIM World 2020</a:t>
            </a:r>
          </a:p>
          <a:p>
            <a:pPr>
              <a:buFontTx/>
              <a:buChar char="-"/>
            </a:pPr>
            <a:r>
              <a:rPr lang="fr-FR" sz="2400" dirty="0" smtClean="0"/>
              <a:t>InfraBIM Open 2020</a:t>
            </a:r>
          </a:p>
          <a:p>
            <a:pPr>
              <a:buFontTx/>
              <a:buChar char="-"/>
            </a:pPr>
            <a:r>
              <a:rPr lang="fr-FR" sz="2400" dirty="0" err="1" smtClean="0"/>
              <a:t>CFMS</a:t>
            </a:r>
            <a:r>
              <a:rPr lang="fr-FR" sz="2400" dirty="0" smtClean="0"/>
              <a:t> 2020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 smtClean="0"/>
          </a:p>
          <a:p>
            <a:pPr marL="0" indent="0">
              <a:buNone/>
            </a:pPr>
            <a:r>
              <a:rPr lang="fr-FR" sz="2400" dirty="0" err="1" smtClean="0"/>
              <a:t>Submitted</a:t>
            </a:r>
            <a:r>
              <a:rPr lang="fr-FR" sz="2400" dirty="0" smtClean="0"/>
              <a:t> </a:t>
            </a:r>
            <a:r>
              <a:rPr lang="fr-FR" sz="2400" dirty="0"/>
              <a:t>/</a:t>
            </a:r>
            <a:r>
              <a:rPr lang="fr-FR" sz="2400" dirty="0" smtClean="0"/>
              <a:t> </a:t>
            </a:r>
            <a:r>
              <a:rPr lang="fr-FR" sz="2400" dirty="0" err="1" smtClean="0"/>
              <a:t>planned</a:t>
            </a:r>
            <a:r>
              <a:rPr lang="fr-FR" sz="2400" dirty="0" smtClean="0"/>
              <a:t>:</a:t>
            </a:r>
          </a:p>
          <a:p>
            <a:pPr>
              <a:buFontTx/>
              <a:buChar char="-"/>
            </a:pPr>
            <a:r>
              <a:rPr lang="fr-FR" sz="2400" dirty="0"/>
              <a:t>BIM World 2021</a:t>
            </a:r>
          </a:p>
          <a:p>
            <a:pPr>
              <a:buFontTx/>
              <a:buChar char="-"/>
            </a:pPr>
            <a:r>
              <a:rPr lang="fr-FR" sz="2400" dirty="0" err="1" smtClean="0"/>
              <a:t>InfraBIMOpen</a:t>
            </a:r>
            <a:r>
              <a:rPr lang="fr-FR" sz="2400" dirty="0" smtClean="0"/>
              <a:t> 2021</a:t>
            </a:r>
          </a:p>
          <a:p>
            <a:pPr>
              <a:buFontTx/>
              <a:buChar char="-"/>
            </a:pPr>
            <a:r>
              <a:rPr lang="fr-FR" sz="2400" dirty="0" smtClean="0"/>
              <a:t>World Tunnel </a:t>
            </a:r>
            <a:r>
              <a:rPr lang="fr-FR" sz="2400" dirty="0" err="1" smtClean="0"/>
              <a:t>Congress</a:t>
            </a:r>
            <a:r>
              <a:rPr lang="fr-FR" sz="2400" dirty="0" smtClean="0"/>
              <a:t> 2022</a:t>
            </a:r>
          </a:p>
          <a:p>
            <a:pPr>
              <a:buFontTx/>
              <a:buChar char="-"/>
            </a:pPr>
            <a:endParaRPr lang="fr-FR" sz="2400" dirty="0"/>
          </a:p>
          <a:p>
            <a:pPr>
              <a:buFontTx/>
              <a:buChar char="-"/>
            </a:pPr>
            <a:endParaRPr lang="fr-FR" sz="2400" dirty="0" smtClean="0"/>
          </a:p>
          <a:p>
            <a:pPr marL="0" indent="0">
              <a:buNone/>
            </a:pPr>
            <a:endParaRPr lang="fr-FR" sz="240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098223E-4D6E-4DD2-A169-100DB66F584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6C1E25B-6953-467F-9B27-8F2437AB157D}" type="slidenum">
              <a:rPr lang="fr-FR" smtClean="0"/>
              <a:t>16</a:t>
            </a:fld>
            <a:endParaRPr lang="fr-FR" dirty="0"/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488AC64-60A5-4392-BF6E-E5D157D494D2}"/>
              </a:ext>
            </a:extLst>
          </p:cNvPr>
          <p:cNvSpPr txBox="1">
            <a:spLocks/>
          </p:cNvSpPr>
          <p:nvPr/>
        </p:nvSpPr>
        <p:spPr>
          <a:xfrm>
            <a:off x="11201873" y="6448284"/>
            <a:ext cx="833373" cy="31453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6C1E25B-6953-467F-9B27-8F2437AB157D}" type="slidenum">
              <a:rPr lang="fr-FR" sz="1600" b="1" smtClean="0"/>
              <a:pPr algn="r"/>
              <a:t>16</a:t>
            </a:fld>
            <a:endParaRPr lang="fr-FR" sz="1600" b="1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590" y="2060848"/>
            <a:ext cx="5692810" cy="37952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61978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629D9F-7558-4251-B42E-C76A8432E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Possible future: OGC + </a:t>
            </a:r>
            <a:r>
              <a:rPr lang="fr-FR" dirty="0" err="1" smtClean="0"/>
              <a:t>bSI</a:t>
            </a:r>
            <a:r>
              <a:rPr lang="fr-FR" dirty="0" smtClean="0"/>
              <a:t> collaboration</a:t>
            </a:r>
            <a:endParaRPr lang="fr-FR" dirty="0"/>
          </a:p>
        </p:txBody>
      </p:sp>
      <p:sp>
        <p:nvSpPr>
          <p:cNvPr id="25" name="Espace réservé du numéro de diapositive 5">
            <a:extLst>
              <a:ext uri="{FF2B5EF4-FFF2-40B4-BE49-F238E27FC236}">
                <a16:creationId xmlns:a16="http://schemas.microsoft.com/office/drawing/2014/main" id="{2488AC64-60A5-4392-BF6E-E5D157D494D2}"/>
              </a:ext>
            </a:extLst>
          </p:cNvPr>
          <p:cNvSpPr txBox="1">
            <a:spLocks/>
          </p:cNvSpPr>
          <p:nvPr/>
        </p:nvSpPr>
        <p:spPr>
          <a:xfrm>
            <a:off x="11201873" y="6448284"/>
            <a:ext cx="833373" cy="31453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6C1E25B-6953-467F-9B27-8F2437AB157D}" type="slidenum">
              <a:rPr lang="fr-FR" sz="1600" b="1" smtClean="0"/>
              <a:pPr algn="r"/>
              <a:t>17</a:t>
            </a:fld>
            <a:endParaRPr lang="fr-FR" sz="1600" b="1"/>
          </a:p>
        </p:txBody>
      </p:sp>
      <p:sp>
        <p:nvSpPr>
          <p:cNvPr id="7" name="Rectangle 6"/>
          <p:cNvSpPr/>
          <p:nvPr/>
        </p:nvSpPr>
        <p:spPr>
          <a:xfrm>
            <a:off x="5297217" y="5524954"/>
            <a:ext cx="59046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https://</a:t>
            </a:r>
            <a:r>
              <a:rPr lang="en-US" u="sng" dirty="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summit.buildingsmart.org/series/agenda52/schedule</a:t>
            </a:r>
            <a:endParaRPr lang="en-US" dirty="0" smtClean="0">
              <a:solidFill>
                <a:srgbClr val="1F497D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See </a:t>
            </a:r>
            <a:r>
              <a:rPr lang="en-US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Thursday 18</a:t>
            </a:r>
            <a:r>
              <a:rPr lang="en-US" baseline="30000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th</a:t>
            </a:r>
            <a:r>
              <a:rPr lang="en-US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, 1</a:t>
            </a:r>
            <a:r>
              <a:rPr lang="en-US" baseline="30000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st</a:t>
            </a:r>
            <a:r>
              <a:rPr lang="en-US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dirty="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session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46’30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1196752"/>
            <a:ext cx="7416824" cy="41719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88389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50F5DE-4063-435E-A132-2726EBA5FD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MINnD </a:t>
            </a:r>
            <a:r>
              <a:rPr lang="fr-FR" dirty="0" err="1" smtClean="0"/>
              <a:t>Geotech</a:t>
            </a:r>
            <a:r>
              <a:rPr lang="fr-FR" dirty="0" smtClean="0"/>
              <a:t> Update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22090F3-E4A1-4BFC-9C2A-5E6E665802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5085185"/>
            <a:ext cx="8534400" cy="792086"/>
          </a:xfrm>
        </p:spPr>
        <p:txBody>
          <a:bodyPr/>
          <a:lstStyle/>
          <a:p>
            <a:r>
              <a:rPr lang="fr-FR" dirty="0" smtClean="0"/>
              <a:t>Mickaël Beaufils (BRGM)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FC92A02-A81B-44CE-961E-988C41978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21/06/2021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C10094C-EE3B-43A2-8A7D-837969C8C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 smtClean="0"/>
              <a:t>IDBE</a:t>
            </a:r>
            <a:r>
              <a:rPr lang="fr-FR" dirty="0" smtClean="0"/>
              <a:t> </a:t>
            </a:r>
            <a:r>
              <a:rPr lang="fr-FR" dirty="0" err="1" smtClean="0"/>
              <a:t>Geotech</a:t>
            </a:r>
            <a:r>
              <a:rPr lang="fr-FR" dirty="0" smtClean="0"/>
              <a:t> meeting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57592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6249B9-8C1F-49AE-B627-B5B852E8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MINnD Géotechnique (GT1-5) – The team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098223E-4D6E-4DD2-A169-100DB66F584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6C1E25B-6953-467F-9B27-8F2437AB157D}" type="slidenum">
              <a:rPr lang="fr-FR" smtClean="0"/>
              <a:t>3</a:t>
            </a:fld>
            <a:endParaRPr lang="fr-FR" dirty="0"/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1631504" y="2683305"/>
            <a:ext cx="8335567" cy="322128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rgbClr val="009EB0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2060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2060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2060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fr-FR" sz="2400" dirty="0" smtClean="0"/>
              <a:t> </a:t>
            </a:r>
            <a:r>
              <a:rPr lang="fr-FR" sz="2400" dirty="0" err="1" smtClean="0"/>
              <a:t>Research</a:t>
            </a:r>
            <a:r>
              <a:rPr lang="fr-FR" sz="2400" dirty="0" smtClean="0"/>
              <a:t> / Public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fr-FR" sz="2000" dirty="0" smtClean="0"/>
          </a:p>
          <a:p>
            <a:pPr lvl="1">
              <a:buFont typeface="Wingdings" panose="05000000000000000000" pitchFamily="2" charset="2"/>
              <a:buChar char="q"/>
            </a:pPr>
            <a:endParaRPr lang="fr-FR" sz="2000" dirty="0"/>
          </a:p>
          <a:p>
            <a:pPr lvl="1">
              <a:buFont typeface="Wingdings" panose="05000000000000000000" pitchFamily="2" charset="2"/>
              <a:buChar char="q"/>
            </a:pPr>
            <a:endParaRPr lang="fr-FR" sz="20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fr-FR" sz="2400" dirty="0" smtClean="0"/>
              <a:t> Engineering</a:t>
            </a:r>
            <a:endParaRPr lang="fr-FR" sz="2400" dirty="0"/>
          </a:p>
        </p:txBody>
      </p:sp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478" y="5472282"/>
            <a:ext cx="764681" cy="756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553" y="3283886"/>
            <a:ext cx="1446372" cy="659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652" y="3350439"/>
            <a:ext cx="845760" cy="618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130" y="4830445"/>
            <a:ext cx="1055990" cy="392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16862" r="21034" b="15398"/>
          <a:stretch>
            <a:fillRect/>
          </a:stretch>
        </p:blipFill>
        <p:spPr bwMode="auto">
          <a:xfrm>
            <a:off x="5387248" y="4761071"/>
            <a:ext cx="493605" cy="60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7"/>
          <a:srcRect l="6104" t="34546" r="7215" b="34476"/>
          <a:stretch/>
        </p:blipFill>
        <p:spPr>
          <a:xfrm>
            <a:off x="9092575" y="5063505"/>
            <a:ext cx="1143842" cy="408777"/>
          </a:xfrm>
          <a:prstGeom prst="rect">
            <a:avLst/>
          </a:prstGeom>
        </p:spPr>
      </p:pic>
      <p:pic>
        <p:nvPicPr>
          <p:cNvPr id="18" name="Picture 2" descr="Résultat de recherche d'images pour &quot;logo edf&quot;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805" y="3307364"/>
            <a:ext cx="484937" cy="65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https://www.can.fr/wp-content/uploads/sites/4/2018/09/Logo_CAN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853" y="4873039"/>
            <a:ext cx="989399" cy="43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Espace réservé du contenu 2"/>
          <p:cNvSpPr txBox="1">
            <a:spLocks/>
          </p:cNvSpPr>
          <p:nvPr/>
        </p:nvSpPr>
        <p:spPr>
          <a:xfrm>
            <a:off x="7844727" y="2683304"/>
            <a:ext cx="3257370" cy="322128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rgbClr val="009EB0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2060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2060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2060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fr-FR" sz="2400" dirty="0" smtClean="0"/>
              <a:t> </a:t>
            </a:r>
            <a:r>
              <a:rPr lang="fr-FR" sz="2400" dirty="0" err="1" smtClean="0"/>
              <a:t>Owners</a:t>
            </a:r>
            <a:endParaRPr lang="fr-FR" sz="2400" dirty="0" smtClean="0"/>
          </a:p>
          <a:p>
            <a:pPr marL="1028683" lvl="2" indent="-342900">
              <a:buFont typeface="Wingdings" panose="05000000000000000000" pitchFamily="2" charset="2"/>
              <a:buChar char="q"/>
            </a:pPr>
            <a:endParaRPr lang="fr-FR" sz="2000" dirty="0" smtClean="0"/>
          </a:p>
          <a:p>
            <a:pPr marL="1028683" lvl="2" indent="-342900">
              <a:buFont typeface="Wingdings" panose="05000000000000000000" pitchFamily="2" charset="2"/>
              <a:buChar char="q"/>
            </a:pPr>
            <a:endParaRPr lang="fr-FR" sz="2000" dirty="0" smtClean="0"/>
          </a:p>
          <a:p>
            <a:pPr lvl="1">
              <a:buFont typeface="Wingdings" panose="05000000000000000000" pitchFamily="2" charset="2"/>
              <a:buChar char="q"/>
            </a:pPr>
            <a:endParaRPr lang="fr-FR" sz="20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fr-FR" sz="2400" dirty="0" smtClean="0"/>
              <a:t> </a:t>
            </a:r>
            <a:r>
              <a:rPr lang="fr-FR" sz="2400" dirty="0" err="1" smtClean="0"/>
              <a:t>Constructors</a:t>
            </a:r>
            <a:endParaRPr lang="fr-FR" sz="2400" dirty="0"/>
          </a:p>
        </p:txBody>
      </p:sp>
      <p:sp>
        <p:nvSpPr>
          <p:cNvPr id="22" name="Espace réservé du contenu 2"/>
          <p:cNvSpPr txBox="1">
            <a:spLocks/>
          </p:cNvSpPr>
          <p:nvPr/>
        </p:nvSpPr>
        <p:spPr>
          <a:xfrm>
            <a:off x="699135" y="980728"/>
            <a:ext cx="8335567" cy="322128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rgbClr val="009EB0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2060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2060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2060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dirty="0" err="1" smtClean="0"/>
              <a:t>Addressing</a:t>
            </a:r>
            <a:r>
              <a:rPr lang="fr-FR" sz="2400" dirty="0" smtClean="0"/>
              <a:t> </a:t>
            </a:r>
            <a:r>
              <a:rPr lang="fr-FR" sz="2400" dirty="0" err="1"/>
              <a:t>g</a:t>
            </a:r>
            <a:r>
              <a:rPr lang="fr-FR" sz="2400" dirty="0" err="1" smtClean="0"/>
              <a:t>eotechnical</a:t>
            </a:r>
            <a:r>
              <a:rPr lang="fr-FR" sz="2400" dirty="0" smtClean="0"/>
              <a:t> data </a:t>
            </a:r>
            <a:r>
              <a:rPr lang="fr-FR" sz="2400" dirty="0" err="1" smtClean="0"/>
              <a:t>standardization</a:t>
            </a:r>
            <a:endParaRPr lang="fr-FR" sz="2400" dirty="0" smtClean="0"/>
          </a:p>
          <a:p>
            <a:pPr marL="0" indent="0">
              <a:buNone/>
            </a:pPr>
            <a:r>
              <a:rPr lang="fr-FR" sz="2400" dirty="0" smtClean="0"/>
              <a:t>About 20 people (experts in </a:t>
            </a:r>
            <a:r>
              <a:rPr lang="fr-FR" sz="2400" dirty="0" err="1" smtClean="0"/>
              <a:t>geoscience</a:t>
            </a:r>
            <a:r>
              <a:rPr lang="fr-FR" sz="2400" dirty="0" smtClean="0"/>
              <a:t>, </a:t>
            </a:r>
            <a:r>
              <a:rPr lang="fr-FR" sz="2400" dirty="0" err="1" smtClean="0"/>
              <a:t>interoperability</a:t>
            </a:r>
            <a:r>
              <a:rPr lang="fr-FR" sz="2400" dirty="0" smtClean="0"/>
              <a:t>)</a:t>
            </a:r>
          </a:p>
          <a:p>
            <a:pPr marL="0" indent="0">
              <a:buNone/>
            </a:pPr>
            <a:r>
              <a:rPr lang="fr-FR" sz="2400" dirty="0" smtClean="0"/>
              <a:t>Teams meeting </a:t>
            </a:r>
            <a:r>
              <a:rPr lang="fr-FR" sz="2400" dirty="0" err="1" smtClean="0"/>
              <a:t>every</a:t>
            </a:r>
            <a:r>
              <a:rPr lang="fr-FR" sz="2400" dirty="0" smtClean="0"/>
              <a:t> Thursday 1PM</a:t>
            </a:r>
            <a:endParaRPr lang="fr-FR" sz="2400" dirty="0"/>
          </a:p>
          <a:p>
            <a:pPr marL="0" indent="0">
              <a:buNone/>
            </a:pPr>
            <a:endParaRPr lang="fr-FR" sz="2400" dirty="0"/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695" y="3154976"/>
            <a:ext cx="895356" cy="788766"/>
          </a:xfrm>
          <a:prstGeom prst="rect">
            <a:avLst/>
          </a:prstGeom>
        </p:spPr>
      </p:pic>
      <p:sp>
        <p:nvSpPr>
          <p:cNvPr id="24" name="Espace réservé du numéro de diapositive 5">
            <a:extLst>
              <a:ext uri="{FF2B5EF4-FFF2-40B4-BE49-F238E27FC236}">
                <a16:creationId xmlns:a16="http://schemas.microsoft.com/office/drawing/2014/main" id="{2488AC64-60A5-4392-BF6E-E5D157D494D2}"/>
              </a:ext>
            </a:extLst>
          </p:cNvPr>
          <p:cNvSpPr txBox="1">
            <a:spLocks/>
          </p:cNvSpPr>
          <p:nvPr/>
        </p:nvSpPr>
        <p:spPr>
          <a:xfrm>
            <a:off x="11201873" y="6448284"/>
            <a:ext cx="833373" cy="31453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6C1E25B-6953-467F-9B27-8F2437AB157D}" type="slidenum">
              <a:rPr lang="fr-FR" sz="1600" b="1" smtClean="0"/>
              <a:pPr algn="r"/>
              <a:t>3</a:t>
            </a:fld>
            <a:endParaRPr lang="fr-FR" sz="1600" b="1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89512" y="5685155"/>
            <a:ext cx="1102454" cy="4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56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6249B9-8C1F-49AE-B627-B5B852E88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241" y="-27384"/>
            <a:ext cx="11578471" cy="828462"/>
          </a:xfrm>
        </p:spPr>
        <p:txBody>
          <a:bodyPr>
            <a:normAutofit/>
          </a:bodyPr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geotechnics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098223E-4D6E-4DD2-A169-100DB66F584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6C1E25B-6953-467F-9B27-8F2437AB157D}" type="slidenum">
              <a:rPr lang="fr-FR" smtClean="0"/>
              <a:t>4</a:t>
            </a:fld>
            <a:endParaRPr lang="fr-FR" dirty="0"/>
          </a:p>
        </p:txBody>
      </p:sp>
      <p:sp>
        <p:nvSpPr>
          <p:cNvPr id="22" name="Espace réservé du contenu 2"/>
          <p:cNvSpPr txBox="1">
            <a:spLocks/>
          </p:cNvSpPr>
          <p:nvPr/>
        </p:nvSpPr>
        <p:spPr>
          <a:xfrm>
            <a:off x="8686799" y="1520268"/>
            <a:ext cx="3344091" cy="467152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>
                  <a:lumMod val="50000"/>
                  <a:lumOff val="50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rgbClr val="009EB0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2060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2060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2060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dirty="0"/>
              <a:t>The interface </a:t>
            </a:r>
            <a:r>
              <a:rPr lang="fr-FR" sz="2400" dirty="0" err="1"/>
              <a:t>between</a:t>
            </a:r>
            <a:r>
              <a:rPr lang="fr-FR" sz="2400" dirty="0"/>
              <a:t> </a:t>
            </a:r>
            <a:r>
              <a:rPr lang="fr-FR" sz="2400" dirty="0" err="1"/>
              <a:t>geoscience</a:t>
            </a:r>
            <a:r>
              <a:rPr lang="fr-FR" sz="2400" dirty="0"/>
              <a:t> and civil engineering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dirty="0" err="1" smtClean="0"/>
              <a:t>Get</a:t>
            </a:r>
            <a:r>
              <a:rPr lang="fr-FR" sz="2400" dirty="0" smtClean="0"/>
              <a:t> </a:t>
            </a:r>
            <a:r>
              <a:rPr lang="fr-FR" sz="2400" dirty="0"/>
              <a:t>and </a:t>
            </a:r>
            <a:r>
              <a:rPr lang="fr-FR" sz="2400" dirty="0" err="1"/>
              <a:t>interprete</a:t>
            </a:r>
            <a:r>
              <a:rPr lang="fr-FR" sz="2400" dirty="0"/>
              <a:t> information about the </a:t>
            </a:r>
            <a:r>
              <a:rPr lang="fr-FR" sz="2400" dirty="0" err="1"/>
              <a:t>soil</a:t>
            </a:r>
            <a:r>
              <a:rPr lang="fr-FR" sz="2400" dirty="0"/>
              <a:t> / </a:t>
            </a:r>
            <a:r>
              <a:rPr lang="fr-FR" sz="2400" dirty="0" err="1"/>
              <a:t>sub-soil</a:t>
            </a:r>
            <a:r>
              <a:rPr lang="fr-FR" sz="2400" dirty="0"/>
              <a:t> </a:t>
            </a:r>
            <a:r>
              <a:rPr lang="fr-FR" sz="2400" u="sng" dirty="0"/>
              <a:t>in </a:t>
            </a:r>
            <a:r>
              <a:rPr lang="fr-FR" sz="2400" u="sng" dirty="0" err="1"/>
              <a:t>order</a:t>
            </a:r>
            <a:r>
              <a:rPr lang="fr-FR" sz="2400" u="sng" dirty="0"/>
              <a:t> to</a:t>
            </a:r>
            <a:r>
              <a:rPr lang="fr-FR" sz="2400" dirty="0"/>
              <a:t> </a:t>
            </a:r>
            <a:r>
              <a:rPr lang="fr-FR" sz="2400" dirty="0" err="1"/>
              <a:t>build</a:t>
            </a:r>
            <a:r>
              <a:rPr lang="fr-FR" sz="2400" dirty="0"/>
              <a:t> </a:t>
            </a:r>
            <a:r>
              <a:rPr lang="fr-FR" sz="2400" dirty="0" err="1" smtClean="0"/>
              <a:t>sustainably</a:t>
            </a:r>
            <a:endParaRPr lang="fr-FR" sz="2400" dirty="0" smtClean="0"/>
          </a:p>
          <a:p>
            <a:pPr marL="0" indent="0">
              <a:buNone/>
            </a:pPr>
            <a:endParaRPr lang="fr-FR" sz="2400" dirty="0" smtClean="0"/>
          </a:p>
          <a:p>
            <a:pPr marL="0" indent="0">
              <a:buNone/>
            </a:pPr>
            <a:r>
              <a:rPr lang="fr-FR" sz="2400" dirty="0" smtClean="0"/>
              <a:t>In France, the </a:t>
            </a:r>
            <a:r>
              <a:rPr lang="fr-FR" sz="2400" dirty="0" err="1" smtClean="0"/>
              <a:t>NFP</a:t>
            </a:r>
            <a:r>
              <a:rPr lang="fr-FR" sz="2400" dirty="0" smtClean="0"/>
              <a:t> 94500 </a:t>
            </a:r>
            <a:r>
              <a:rPr lang="fr-FR" sz="2400" dirty="0" err="1" smtClean="0"/>
              <a:t>define</a:t>
            </a:r>
            <a:r>
              <a:rPr lang="fr-FR" sz="2400" dirty="0" smtClean="0"/>
              <a:t> the </a:t>
            </a:r>
            <a:r>
              <a:rPr lang="fr-FR" sz="2400" dirty="0" err="1" smtClean="0"/>
              <a:t>geotechnical</a:t>
            </a:r>
            <a:r>
              <a:rPr lang="fr-FR" sz="2400" dirty="0" smtClean="0"/>
              <a:t> missions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890" y="1854926"/>
            <a:ext cx="5366064" cy="4047132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7" y="2046834"/>
            <a:ext cx="2894509" cy="3796293"/>
          </a:xfrm>
          <a:prstGeom prst="rect">
            <a:avLst/>
          </a:prstGeom>
        </p:spPr>
      </p:pic>
      <p:sp>
        <p:nvSpPr>
          <p:cNvPr id="36" name="ZoneTexte 35"/>
          <p:cNvSpPr txBox="1"/>
          <p:nvPr/>
        </p:nvSpPr>
        <p:spPr>
          <a:xfrm>
            <a:off x="155669" y="3944981"/>
            <a:ext cx="38743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How to </a:t>
            </a:r>
            <a:r>
              <a:rPr lang="fr-FR" sz="2400" dirty="0" err="1" smtClean="0"/>
              <a:t>address</a:t>
            </a:r>
            <a:r>
              <a:rPr lang="fr-FR" sz="2400" dirty="0" smtClean="0"/>
              <a:t> </a:t>
            </a:r>
            <a:r>
              <a:rPr lang="fr-FR" sz="2400" dirty="0" err="1" smtClean="0"/>
              <a:t>Geotechnics</a:t>
            </a:r>
            <a:r>
              <a:rPr lang="fr-FR" sz="2400" dirty="0" smtClean="0"/>
              <a:t>?</a:t>
            </a:r>
          </a:p>
          <a:p>
            <a:r>
              <a:rPr lang="fr-FR" sz="1600" dirty="0" smtClean="0"/>
              <a:t>(and </a:t>
            </a:r>
            <a:r>
              <a:rPr lang="fr-FR" sz="1600" dirty="0" err="1" smtClean="0"/>
              <a:t>Earthworks</a:t>
            </a:r>
            <a:r>
              <a:rPr lang="fr-FR" sz="1600" dirty="0" smtClean="0"/>
              <a:t>)</a:t>
            </a:r>
            <a:endParaRPr lang="fr-FR" sz="1600" dirty="0"/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2488AC64-60A5-4392-BF6E-E5D157D494D2}"/>
              </a:ext>
            </a:extLst>
          </p:cNvPr>
          <p:cNvSpPr txBox="1">
            <a:spLocks/>
          </p:cNvSpPr>
          <p:nvPr/>
        </p:nvSpPr>
        <p:spPr>
          <a:xfrm>
            <a:off x="11201873" y="6448284"/>
            <a:ext cx="833373" cy="31453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6C1E25B-6953-467F-9B27-8F2437AB157D}" type="slidenum">
              <a:rPr lang="fr-FR" sz="1600" b="1" smtClean="0"/>
              <a:pPr algn="r"/>
              <a:t>4</a:t>
            </a:fld>
            <a:endParaRPr lang="fr-FR" sz="1600" b="1"/>
          </a:p>
        </p:txBody>
      </p:sp>
    </p:spTree>
    <p:extLst>
      <p:ext uri="{BB962C8B-B14F-4D97-AF65-F5344CB8AC3E}">
        <p14:creationId xmlns:p14="http://schemas.microsoft.com/office/powerpoint/2010/main" val="1876556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6249B9-8C1F-49AE-B627-B5B852E8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geotechnical</a:t>
            </a:r>
            <a:r>
              <a:rPr lang="fr-FR" dirty="0" smtClean="0"/>
              <a:t> mission (</a:t>
            </a:r>
            <a:r>
              <a:rPr lang="fr-FR" dirty="0" err="1" smtClean="0"/>
              <a:t>NFP</a:t>
            </a:r>
            <a:r>
              <a:rPr lang="fr-FR" dirty="0" smtClean="0"/>
              <a:t> 94500 + </a:t>
            </a:r>
            <a:r>
              <a:rPr lang="fr-FR" dirty="0" err="1" smtClean="0"/>
              <a:t>AFTES</a:t>
            </a:r>
            <a:r>
              <a:rPr lang="fr-FR" dirty="0" smtClean="0"/>
              <a:t> GT32)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098223E-4D6E-4DD2-A169-100DB66F584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56C1E25B-6953-467F-9B27-8F2437AB157D}" type="slidenum">
              <a:rPr lang="fr-FR" smtClean="0"/>
              <a:t>5</a:t>
            </a:fld>
            <a:endParaRPr lang="fr-FR" dirty="0"/>
          </a:p>
        </p:txBody>
      </p:sp>
      <p:sp>
        <p:nvSpPr>
          <p:cNvPr id="25" name="Espace réservé du numéro de diapositive 5">
            <a:extLst>
              <a:ext uri="{FF2B5EF4-FFF2-40B4-BE49-F238E27FC236}">
                <a16:creationId xmlns:a16="http://schemas.microsoft.com/office/drawing/2014/main" id="{2488AC64-60A5-4392-BF6E-E5D157D494D2}"/>
              </a:ext>
            </a:extLst>
          </p:cNvPr>
          <p:cNvSpPr txBox="1">
            <a:spLocks/>
          </p:cNvSpPr>
          <p:nvPr/>
        </p:nvSpPr>
        <p:spPr>
          <a:xfrm>
            <a:off x="11201873" y="6448284"/>
            <a:ext cx="833373" cy="31453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6C1E25B-6953-467F-9B27-8F2437AB157D}" type="slidenum">
              <a:rPr lang="fr-FR" sz="1600" b="1" smtClean="0"/>
              <a:pPr algn="r"/>
              <a:t>5</a:t>
            </a:fld>
            <a:endParaRPr lang="fr-FR" sz="1600" b="1"/>
          </a:p>
        </p:txBody>
      </p:sp>
      <p:graphicFrame>
        <p:nvGraphicFramePr>
          <p:cNvPr id="26" name="Tableau 25"/>
          <p:cNvGraphicFramePr>
            <a:graphicFrameLocks noGrp="1"/>
          </p:cNvGraphicFramePr>
          <p:nvPr>
            <p:extLst/>
          </p:nvPr>
        </p:nvGraphicFramePr>
        <p:xfrm>
          <a:off x="169818" y="1099995"/>
          <a:ext cx="3876990" cy="5144053"/>
        </p:xfrm>
        <a:graphic>
          <a:graphicData uri="http://schemas.openxmlformats.org/drawingml/2006/table">
            <a:tbl>
              <a:tblPr firstRow="1" firstCol="1" bandRow="1"/>
              <a:tblGrid>
                <a:gridCol w="2999180">
                  <a:extLst>
                    <a:ext uri="{9D8B030D-6E8A-4147-A177-3AD203B41FA5}">
                      <a16:colId xmlns:a16="http://schemas.microsoft.com/office/drawing/2014/main" val="1953909142"/>
                    </a:ext>
                  </a:extLst>
                </a:gridCol>
                <a:gridCol w="877810">
                  <a:extLst>
                    <a:ext uri="{9D8B030D-6E8A-4147-A177-3AD203B41FA5}">
                      <a16:colId xmlns:a16="http://schemas.microsoft.com/office/drawing/2014/main" val="2763630131"/>
                    </a:ext>
                  </a:extLst>
                </a:gridCol>
              </a:tblGrid>
              <a:tr h="3110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orbel"/>
                        </a:defRPr>
                      </a:lvl9pPr>
                    </a:lstStyle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fr-FR" sz="1800" b="1" dirty="0" err="1" smtClean="0">
                          <a:effectLst/>
                          <a:latin typeface="+mn-lt"/>
                        </a:rPr>
                        <a:t>Designation</a:t>
                      </a:r>
                      <a:endParaRPr lang="fr-FR" sz="1800" b="1" dirty="0">
                        <a:solidFill>
                          <a:srgbClr val="2E74B5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orbel"/>
                        </a:defRPr>
                      </a:lvl9pPr>
                    </a:lstStyle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fr-FR" sz="1800" b="1" dirty="0" smtClean="0">
                          <a:effectLst/>
                          <a:latin typeface="+mn-lt"/>
                        </a:rPr>
                        <a:t>Id</a:t>
                      </a:r>
                      <a:endParaRPr lang="fr-FR" sz="1800" b="1" dirty="0">
                        <a:solidFill>
                          <a:srgbClr val="2E74B5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17396"/>
                  </a:ext>
                </a:extLst>
              </a:tr>
              <a:tr h="114815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fr-FR" sz="1800" b="1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Structure </a:t>
                      </a:r>
                      <a:r>
                        <a:rPr lang="fr-FR" sz="1800" b="1" dirty="0" err="1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sizing</a:t>
                      </a:r>
                      <a:r>
                        <a:rPr lang="fr-FR" sz="1800" b="1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 and </a:t>
                      </a:r>
                      <a:r>
                        <a:rPr lang="fr-FR" sz="1800" b="1" dirty="0" err="1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definition</a:t>
                      </a:r>
                      <a:r>
                        <a:rPr lang="fr-FR" sz="1800" b="1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fr-FR" sz="1800" b="1" baseline="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of the </a:t>
                      </a:r>
                      <a:r>
                        <a:rPr lang="fr-FR" sz="1800" b="1" baseline="0" dirty="0" err="1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geotechnical</a:t>
                      </a:r>
                      <a:r>
                        <a:rPr lang="fr-FR" sz="1800" b="1" baseline="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 influence zone</a:t>
                      </a:r>
                      <a:endParaRPr lang="fr-FR" sz="1800" b="1" dirty="0">
                        <a:solidFill>
                          <a:srgbClr val="FF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fr-FR" sz="1800" b="1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CALC</a:t>
                      </a:r>
                      <a:endParaRPr lang="fr-FR" sz="1800" b="1" dirty="0">
                        <a:solidFill>
                          <a:srgbClr val="FF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9806105"/>
                  </a:ext>
                </a:extLst>
              </a:tr>
              <a:tr h="3110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fr-FR" sz="1800" b="1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Construction </a:t>
                      </a:r>
                      <a:r>
                        <a:rPr lang="fr-FR" sz="1800" b="1" dirty="0" err="1" smtClean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methods</a:t>
                      </a:r>
                      <a:endParaRPr lang="fr-FR" sz="1800" b="1" dirty="0">
                        <a:solidFill>
                          <a:srgbClr val="FF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fr-FR" sz="1800" b="1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MECO</a:t>
                      </a:r>
                      <a:endParaRPr lang="fr-FR" sz="1800" b="1" dirty="0">
                        <a:solidFill>
                          <a:srgbClr val="FF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7047036"/>
                  </a:ext>
                </a:extLst>
              </a:tr>
              <a:tr h="3110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fr-FR" sz="1800" b="1" dirty="0" err="1" smtClean="0">
                          <a:solidFill>
                            <a:srgbClr val="00B0F0"/>
                          </a:solidFill>
                          <a:effectLst/>
                          <a:latin typeface="+mn-lt"/>
                        </a:rPr>
                        <a:t>Geological</a:t>
                      </a:r>
                      <a:r>
                        <a:rPr lang="fr-FR" sz="1800" b="1" dirty="0" smtClean="0">
                          <a:solidFill>
                            <a:srgbClr val="00B0F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fr-FR" sz="1800" b="1" dirty="0" err="1" smtClean="0">
                          <a:solidFill>
                            <a:srgbClr val="00B0F0"/>
                          </a:solidFill>
                          <a:effectLst/>
                          <a:latin typeface="+mn-lt"/>
                        </a:rPr>
                        <a:t>modeling</a:t>
                      </a:r>
                      <a:endParaRPr lang="fr-FR" sz="1800" b="1" dirty="0">
                        <a:solidFill>
                          <a:srgbClr val="00B0F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fr-FR" sz="1800" b="1" dirty="0">
                          <a:solidFill>
                            <a:srgbClr val="00B0F0"/>
                          </a:solidFill>
                          <a:effectLst/>
                          <a:latin typeface="+mn-lt"/>
                        </a:rPr>
                        <a:t>GEOL</a:t>
                      </a:r>
                      <a:endParaRPr lang="fr-FR" sz="1800" b="1" dirty="0">
                        <a:solidFill>
                          <a:srgbClr val="00B0F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790061"/>
                  </a:ext>
                </a:extLst>
              </a:tr>
              <a:tr h="3110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fr-FR" sz="1800" b="1" dirty="0" err="1" smtClean="0">
                          <a:solidFill>
                            <a:srgbClr val="00B0F0"/>
                          </a:solidFill>
                          <a:effectLst/>
                          <a:latin typeface="+mn-lt"/>
                        </a:rPr>
                        <a:t>Hydrogeological</a:t>
                      </a:r>
                      <a:r>
                        <a:rPr lang="fr-FR" sz="1800" b="1" dirty="0" smtClean="0">
                          <a:solidFill>
                            <a:srgbClr val="00B0F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fr-FR" sz="1800" b="1" dirty="0" err="1" smtClean="0">
                          <a:solidFill>
                            <a:srgbClr val="00B0F0"/>
                          </a:solidFill>
                          <a:effectLst/>
                          <a:latin typeface="+mn-lt"/>
                        </a:rPr>
                        <a:t>modeling</a:t>
                      </a:r>
                      <a:endParaRPr lang="fr-FR" sz="1800" b="1" dirty="0">
                        <a:solidFill>
                          <a:srgbClr val="00B0F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fr-FR" sz="1800" b="1" dirty="0">
                          <a:solidFill>
                            <a:srgbClr val="00B0F0"/>
                          </a:solidFill>
                          <a:effectLst/>
                          <a:latin typeface="+mn-lt"/>
                        </a:rPr>
                        <a:t>HYDR</a:t>
                      </a:r>
                      <a:endParaRPr lang="fr-FR" sz="1800" b="1" dirty="0">
                        <a:solidFill>
                          <a:srgbClr val="00B0F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5048240"/>
                  </a:ext>
                </a:extLst>
              </a:tr>
              <a:tr h="3110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fr-FR" sz="1800" b="1" dirty="0" err="1" smtClean="0">
                          <a:solidFill>
                            <a:srgbClr val="00B0F0"/>
                          </a:solidFill>
                          <a:effectLst/>
                          <a:latin typeface="+mn-lt"/>
                        </a:rPr>
                        <a:t>Geotechnical</a:t>
                      </a:r>
                      <a:r>
                        <a:rPr lang="fr-FR" sz="1800" b="1" dirty="0" smtClean="0">
                          <a:solidFill>
                            <a:srgbClr val="00B0F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fr-FR" sz="1800" b="1" dirty="0" err="1" smtClean="0">
                          <a:solidFill>
                            <a:srgbClr val="00B0F0"/>
                          </a:solidFill>
                          <a:effectLst/>
                          <a:latin typeface="+mn-lt"/>
                        </a:rPr>
                        <a:t>modeling</a:t>
                      </a:r>
                      <a:endParaRPr lang="fr-FR" sz="1800" b="1" dirty="0">
                        <a:solidFill>
                          <a:srgbClr val="00B0F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fr-FR" sz="1800" b="1" dirty="0">
                          <a:solidFill>
                            <a:srgbClr val="00B0F0"/>
                          </a:solidFill>
                          <a:effectLst/>
                          <a:latin typeface="+mn-lt"/>
                        </a:rPr>
                        <a:t>GTCH</a:t>
                      </a:r>
                      <a:endParaRPr lang="fr-FR" sz="1800" b="1" dirty="0">
                        <a:solidFill>
                          <a:srgbClr val="00B0F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2176397"/>
                  </a:ext>
                </a:extLst>
              </a:tr>
              <a:tr h="6221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fr-FR" sz="1800" b="1" dirty="0" err="1" smtClean="0">
                          <a:solidFill>
                            <a:srgbClr val="00B0F0"/>
                          </a:solidFill>
                          <a:effectLst/>
                          <a:latin typeface="+mn-lt"/>
                        </a:rPr>
                        <a:t>Anthropic</a:t>
                      </a:r>
                      <a:r>
                        <a:rPr lang="fr-FR" sz="1800" b="1" baseline="0" dirty="0" smtClean="0">
                          <a:solidFill>
                            <a:srgbClr val="00B0F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fr-FR" sz="1800" b="1" baseline="0" dirty="0" err="1" smtClean="0">
                          <a:solidFill>
                            <a:srgbClr val="00B0F0"/>
                          </a:solidFill>
                          <a:effectLst/>
                          <a:latin typeface="+mn-lt"/>
                        </a:rPr>
                        <a:t>environment</a:t>
                      </a:r>
                      <a:r>
                        <a:rPr lang="fr-FR" sz="1800" b="1" baseline="0" dirty="0" smtClean="0">
                          <a:solidFill>
                            <a:srgbClr val="00B0F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fr-FR" sz="1800" b="1" baseline="0" dirty="0" err="1" smtClean="0">
                          <a:solidFill>
                            <a:srgbClr val="00B0F0"/>
                          </a:solidFill>
                          <a:effectLst/>
                          <a:latin typeface="+mn-lt"/>
                        </a:rPr>
                        <a:t>modeling</a:t>
                      </a:r>
                      <a:endParaRPr lang="fr-FR" sz="1800" b="1" dirty="0">
                        <a:solidFill>
                          <a:srgbClr val="00B0F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fr-FR" sz="1800" b="1" dirty="0">
                          <a:solidFill>
                            <a:srgbClr val="00B0F0"/>
                          </a:solidFill>
                          <a:effectLst/>
                          <a:latin typeface="+mn-lt"/>
                        </a:rPr>
                        <a:t>AVOI</a:t>
                      </a:r>
                      <a:endParaRPr lang="fr-FR" sz="1800" b="1" dirty="0">
                        <a:solidFill>
                          <a:srgbClr val="00B0F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714556"/>
                  </a:ext>
                </a:extLst>
              </a:tr>
              <a:tr h="57407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fr-FR" sz="1800" b="1" dirty="0" smtClean="0">
                          <a:solidFill>
                            <a:srgbClr val="00B0F0"/>
                          </a:solidFill>
                          <a:effectLst/>
                          <a:latin typeface="+mn-lt"/>
                        </a:rPr>
                        <a:t>Natural</a:t>
                      </a:r>
                      <a:r>
                        <a:rPr lang="fr-FR" sz="1800" b="1" baseline="0" dirty="0" smtClean="0">
                          <a:solidFill>
                            <a:srgbClr val="00B0F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fr-FR" sz="1800" b="1" baseline="0" dirty="0" err="1" smtClean="0">
                          <a:solidFill>
                            <a:srgbClr val="00B0F0"/>
                          </a:solidFill>
                          <a:effectLst/>
                          <a:latin typeface="+mn-lt"/>
                        </a:rPr>
                        <a:t>hazards</a:t>
                      </a:r>
                      <a:r>
                        <a:rPr lang="fr-FR" sz="1800" b="1" baseline="0" dirty="0" smtClean="0">
                          <a:solidFill>
                            <a:srgbClr val="00B0F0"/>
                          </a:solidFill>
                          <a:effectLst/>
                          <a:latin typeface="+mn-lt"/>
                        </a:rPr>
                        <a:t> and Pollution</a:t>
                      </a:r>
                      <a:endParaRPr lang="fr-FR" sz="1800" b="1" dirty="0">
                        <a:solidFill>
                          <a:srgbClr val="00B0F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fr-FR" sz="1800" b="1" dirty="0" err="1" smtClean="0">
                          <a:solidFill>
                            <a:srgbClr val="00B0F0"/>
                          </a:solidFill>
                          <a:effectLst/>
                          <a:latin typeface="+mn-lt"/>
                        </a:rPr>
                        <a:t>NHPO</a:t>
                      </a:r>
                      <a:endParaRPr lang="fr-FR" sz="1800" b="1" dirty="0">
                        <a:solidFill>
                          <a:srgbClr val="00B0F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661850"/>
                  </a:ext>
                </a:extLst>
              </a:tr>
              <a:tr h="6221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fr-FR" sz="1800" b="1" dirty="0"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Observations </a:t>
                      </a:r>
                      <a:r>
                        <a:rPr lang="fr-FR" sz="1800" b="1" dirty="0" smtClean="0"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and </a:t>
                      </a:r>
                      <a:r>
                        <a:rPr lang="fr-FR" sz="1800" b="1" dirty="0" err="1" smtClean="0"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Measurements</a:t>
                      </a:r>
                      <a:endParaRPr lang="fr-FR" sz="1800" b="1" dirty="0">
                        <a:solidFill>
                          <a:srgbClr val="92D05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fr-FR" sz="1800" b="1" dirty="0">
                          <a:solidFill>
                            <a:srgbClr val="92D050"/>
                          </a:solidFill>
                          <a:effectLst/>
                          <a:latin typeface="+mn-lt"/>
                        </a:rPr>
                        <a:t>RECO</a:t>
                      </a:r>
                      <a:endParaRPr lang="fr-FR" sz="1800" b="1" dirty="0">
                        <a:solidFill>
                          <a:srgbClr val="92D05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5015468"/>
                  </a:ext>
                </a:extLst>
              </a:tr>
              <a:tr h="62215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fr-FR" sz="1800" b="1" dirty="0" err="1" smtClean="0">
                          <a:solidFill>
                            <a:srgbClr val="FFC000"/>
                          </a:solidFill>
                          <a:effectLst/>
                          <a:latin typeface="+mn-lt"/>
                        </a:rPr>
                        <a:t>Risk</a:t>
                      </a:r>
                      <a:r>
                        <a:rPr lang="fr-FR" sz="1800" b="1" dirty="0" smtClean="0">
                          <a:solidFill>
                            <a:srgbClr val="FFC000"/>
                          </a:solidFill>
                          <a:effectLst/>
                          <a:latin typeface="+mn-lt"/>
                        </a:rPr>
                        <a:t> management</a:t>
                      </a:r>
                      <a:endParaRPr lang="fr-FR" sz="1800" b="1" dirty="0">
                        <a:solidFill>
                          <a:srgbClr val="FFC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orbel"/>
                        </a:defRPr>
                      </a:lvl9pPr>
                    </a:lstStyle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fr-FR" sz="1800" b="1" dirty="0">
                          <a:solidFill>
                            <a:srgbClr val="FFC000"/>
                          </a:solidFill>
                          <a:effectLst/>
                          <a:latin typeface="+mn-lt"/>
                        </a:rPr>
                        <a:t>RISK</a:t>
                      </a:r>
                      <a:endParaRPr lang="fr-FR" sz="1800" b="1" dirty="0">
                        <a:solidFill>
                          <a:srgbClr val="FFC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1516175"/>
                  </a:ext>
                </a:extLst>
              </a:tr>
            </a:tbl>
          </a:graphicData>
        </a:graphic>
      </p:graphicFrame>
      <p:grpSp>
        <p:nvGrpSpPr>
          <p:cNvPr id="4" name="Groupe 3"/>
          <p:cNvGrpSpPr/>
          <p:nvPr/>
        </p:nvGrpSpPr>
        <p:grpSpPr>
          <a:xfrm>
            <a:off x="6473985" y="1416352"/>
            <a:ext cx="4768455" cy="4532538"/>
            <a:chOff x="6291140" y="1046225"/>
            <a:chExt cx="5708576" cy="5426147"/>
          </a:xfrm>
        </p:grpSpPr>
        <p:pic>
          <p:nvPicPr>
            <p:cNvPr id="27" name="Image 26"/>
            <p:cNvPicPr>
              <a:picLocks noChangeAspect="1"/>
            </p:cNvPicPr>
            <p:nvPr/>
          </p:nvPicPr>
          <p:blipFill rotWithShape="1">
            <a:blip r:embed="rId2">
              <a:extLst/>
            </a:blip>
            <a:srcRect r="39373"/>
            <a:stretch/>
          </p:blipFill>
          <p:spPr>
            <a:xfrm rot="16200000">
              <a:off x="6432354" y="905011"/>
              <a:ext cx="5426147" cy="5708576"/>
            </a:xfrm>
            <a:prstGeom prst="rect">
              <a:avLst/>
            </a:prstGeom>
          </p:spPr>
        </p:pic>
        <p:sp>
          <p:nvSpPr>
            <p:cNvPr id="28" name="Rectangle à coins arrondis 27"/>
            <p:cNvSpPr/>
            <p:nvPr/>
          </p:nvSpPr>
          <p:spPr>
            <a:xfrm>
              <a:off x="6485535" y="2835785"/>
              <a:ext cx="874397" cy="539631"/>
            </a:xfrm>
            <a:prstGeom prst="roundRect">
              <a:avLst/>
            </a:prstGeom>
            <a:solidFill>
              <a:srgbClr val="40BAD2"/>
            </a:solidFill>
            <a:ln w="17145" cap="flat" cmpd="sng" algn="ctr">
              <a:solidFill>
                <a:srgbClr val="0070C0">
                  <a:alpha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NHPO</a:t>
              </a:r>
              <a:endParaRPr kumimoji="0" 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29" name="Rectangle à coins arrondis 28"/>
            <p:cNvSpPr/>
            <p:nvPr/>
          </p:nvSpPr>
          <p:spPr>
            <a:xfrm>
              <a:off x="6485535" y="4815575"/>
              <a:ext cx="5276511" cy="539631"/>
            </a:xfrm>
            <a:prstGeom prst="roundRect">
              <a:avLst/>
            </a:prstGeom>
            <a:solidFill>
              <a:srgbClr val="92D050"/>
            </a:solidFill>
            <a:ln w="17145" cap="flat" cmpd="sng" algn="ctr">
              <a:solidFill>
                <a:srgbClr val="FFFFFF">
                  <a:shade val="95000"/>
                  <a:alpha val="50000"/>
                  <a:satMod val="1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RECO</a:t>
              </a:r>
            </a:p>
          </p:txBody>
        </p:sp>
        <p:sp>
          <p:nvSpPr>
            <p:cNvPr id="31" name="Rectangle à coins arrondis 30"/>
            <p:cNvSpPr/>
            <p:nvPr/>
          </p:nvSpPr>
          <p:spPr>
            <a:xfrm>
              <a:off x="9711378" y="3034211"/>
              <a:ext cx="874397" cy="539630"/>
            </a:xfrm>
            <a:prstGeom prst="roundRect">
              <a:avLst/>
            </a:prstGeom>
            <a:solidFill>
              <a:srgbClr val="40BAD2"/>
            </a:solidFill>
            <a:ln w="17145" cap="flat" cmpd="sng" algn="ctr">
              <a:solidFill>
                <a:srgbClr val="0070C0">
                  <a:alpha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HYDR</a:t>
              </a:r>
            </a:p>
          </p:txBody>
        </p:sp>
        <p:sp>
          <p:nvSpPr>
            <p:cNvPr id="32" name="Rectangle à coins arrondis 31"/>
            <p:cNvSpPr/>
            <p:nvPr/>
          </p:nvSpPr>
          <p:spPr>
            <a:xfrm>
              <a:off x="8235025" y="2339445"/>
              <a:ext cx="874397" cy="539630"/>
            </a:xfrm>
            <a:prstGeom prst="roundRect">
              <a:avLst/>
            </a:prstGeom>
            <a:solidFill>
              <a:srgbClr val="40BAD2"/>
            </a:solidFill>
            <a:ln w="17145" cap="flat" cmpd="sng" algn="ctr">
              <a:solidFill>
                <a:srgbClr val="0070C0">
                  <a:alpha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GTCH</a:t>
              </a:r>
            </a:p>
          </p:txBody>
        </p:sp>
        <p:sp>
          <p:nvSpPr>
            <p:cNvPr id="33" name="Rectangle à coins arrondis 32"/>
            <p:cNvSpPr/>
            <p:nvPr/>
          </p:nvSpPr>
          <p:spPr>
            <a:xfrm>
              <a:off x="9846272" y="1278366"/>
              <a:ext cx="874397" cy="539631"/>
            </a:xfrm>
            <a:prstGeom prst="roundRect">
              <a:avLst/>
            </a:prstGeom>
            <a:solidFill>
              <a:srgbClr val="D5393D"/>
            </a:solidFill>
            <a:ln w="17145" cap="flat" cmpd="sng" algn="ctr">
              <a:solidFill>
                <a:srgbClr val="C00000">
                  <a:alpha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CALC</a:t>
              </a:r>
            </a:p>
          </p:txBody>
        </p:sp>
        <p:sp>
          <p:nvSpPr>
            <p:cNvPr id="34" name="Rectangle à coins arrondis 33"/>
            <p:cNvSpPr/>
            <p:nvPr/>
          </p:nvSpPr>
          <p:spPr>
            <a:xfrm>
              <a:off x="7459423" y="1250018"/>
              <a:ext cx="874397" cy="539631"/>
            </a:xfrm>
            <a:prstGeom prst="roundRect">
              <a:avLst/>
            </a:prstGeom>
            <a:solidFill>
              <a:srgbClr val="D5393D"/>
            </a:solidFill>
            <a:ln w="17145" cap="flat" cmpd="sng" algn="ctr">
              <a:solidFill>
                <a:srgbClr val="C00000">
                  <a:alpha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MECO</a:t>
              </a:r>
            </a:p>
          </p:txBody>
        </p:sp>
        <p:sp>
          <p:nvSpPr>
            <p:cNvPr id="35" name="Rectangle à coins arrondis 34"/>
            <p:cNvSpPr/>
            <p:nvPr/>
          </p:nvSpPr>
          <p:spPr>
            <a:xfrm>
              <a:off x="10887649" y="2835785"/>
              <a:ext cx="874397" cy="539631"/>
            </a:xfrm>
            <a:prstGeom prst="roundRect">
              <a:avLst/>
            </a:prstGeom>
            <a:solidFill>
              <a:srgbClr val="40BAD2"/>
            </a:solidFill>
            <a:ln w="17145" cap="flat" cmpd="sng" algn="ctr">
              <a:solidFill>
                <a:srgbClr val="0070C0">
                  <a:alpha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AVOI</a:t>
              </a:r>
            </a:p>
          </p:txBody>
        </p:sp>
        <p:sp>
          <p:nvSpPr>
            <p:cNvPr id="36" name="Rectangle à coins arrondis 35"/>
            <p:cNvSpPr/>
            <p:nvPr/>
          </p:nvSpPr>
          <p:spPr>
            <a:xfrm>
              <a:off x="8703275" y="5534909"/>
              <a:ext cx="874397" cy="539631"/>
            </a:xfrm>
            <a:prstGeom prst="roundRect">
              <a:avLst/>
            </a:prstGeom>
            <a:solidFill>
              <a:srgbClr val="FAB900"/>
            </a:solidFill>
            <a:ln w="17145" cap="flat" cmpd="sng" algn="ctr">
              <a:solidFill>
                <a:schemeClr val="accent2">
                  <a:alpha val="50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RISK</a:t>
              </a:r>
            </a:p>
          </p:txBody>
        </p:sp>
        <p:sp>
          <p:nvSpPr>
            <p:cNvPr id="37" name="Flèche droite 36"/>
            <p:cNvSpPr/>
            <p:nvPr/>
          </p:nvSpPr>
          <p:spPr>
            <a:xfrm rot="17016807">
              <a:off x="7196051" y="3684097"/>
              <a:ext cx="1846693" cy="289860"/>
            </a:xfrm>
            <a:prstGeom prst="rightArrow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  <a:effectLst>
              <a:outerShdw blurRad="44450" dist="13970" dir="5400000" algn="ctr" rotWithShape="0">
                <a:srgbClr val="000000">
                  <a:alpha val="45000"/>
                </a:srgbClr>
              </a:outerShdw>
            </a:effectLst>
            <a:scene3d>
              <a:camera prst="orthographicFront">
                <a:rot lat="0" lon="0" rev="0"/>
              </a:camera>
              <a:lightRig rig="twoPt" dir="tl"/>
            </a:scene3d>
            <a:sp3d prstMaterial="flat">
              <a:bevelT w="12700" h="25400" prst="coolSlant"/>
            </a:sp3d>
          </p:spPr>
          <p:txBody>
            <a:bodyPr rtlCol="0" anchor="ctr"/>
            <a:lstStyle/>
            <a:p>
              <a:pPr marL="0" marR="0" lvl="0" indent="0" algn="ctr" defTabSz="914377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38" name="Flèche droite 37"/>
            <p:cNvSpPr/>
            <p:nvPr/>
          </p:nvSpPr>
          <p:spPr>
            <a:xfrm rot="18655893">
              <a:off x="9540282" y="2022349"/>
              <a:ext cx="755132" cy="289860"/>
            </a:xfrm>
            <a:prstGeom prst="rightArrow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  <a:effectLst>
              <a:outerShdw blurRad="44450" dist="13970" dir="5400000" algn="ctr" rotWithShape="0">
                <a:srgbClr val="000000">
                  <a:alpha val="45000"/>
                </a:srgbClr>
              </a:outerShdw>
            </a:effectLst>
            <a:scene3d>
              <a:camera prst="orthographicFront">
                <a:rot lat="0" lon="0" rev="0"/>
              </a:camera>
              <a:lightRig rig="twoPt" dir="tl"/>
            </a:scene3d>
            <a:sp3d prstMaterial="flat">
              <a:bevelT w="12700" h="25400" prst="coolSlant"/>
            </a:sp3d>
          </p:spPr>
          <p:txBody>
            <a:bodyPr rtlCol="0" anchor="ctr"/>
            <a:lstStyle/>
            <a:p>
              <a:pPr marL="0" marR="0" lvl="0" indent="0" algn="ctr" defTabSz="914377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39" name="Flèche droite 38"/>
            <p:cNvSpPr/>
            <p:nvPr/>
          </p:nvSpPr>
          <p:spPr>
            <a:xfrm rot="14878678">
              <a:off x="8478365" y="3077678"/>
              <a:ext cx="769767" cy="289860"/>
            </a:xfrm>
            <a:prstGeom prst="rightArrow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  <a:effectLst>
              <a:outerShdw blurRad="44450" dist="13970" dir="5400000" algn="ctr" rotWithShape="0">
                <a:srgbClr val="000000">
                  <a:alpha val="45000"/>
                </a:srgbClr>
              </a:outerShdw>
            </a:effectLst>
            <a:scene3d>
              <a:camera prst="orthographicFront">
                <a:rot lat="0" lon="0" rev="0"/>
              </a:camera>
              <a:lightRig rig="twoPt" dir="tl"/>
            </a:scene3d>
            <a:sp3d prstMaterial="flat">
              <a:bevelT w="12700" h="25400" prst="coolSlant"/>
            </a:sp3d>
          </p:spPr>
          <p:txBody>
            <a:bodyPr rtlCol="0" anchor="ctr"/>
            <a:lstStyle/>
            <a:p>
              <a:pPr marL="0" marR="0" lvl="0" indent="0" algn="ctr" defTabSz="914377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1" name="Flèche droite 40"/>
            <p:cNvSpPr/>
            <p:nvPr/>
          </p:nvSpPr>
          <p:spPr>
            <a:xfrm rot="13247189">
              <a:off x="9039229" y="2692878"/>
              <a:ext cx="842156" cy="289860"/>
            </a:xfrm>
            <a:prstGeom prst="rightArrow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  <a:effectLst>
              <a:outerShdw blurRad="44450" dist="13970" dir="5400000" algn="ctr" rotWithShape="0">
                <a:srgbClr val="000000">
                  <a:alpha val="45000"/>
                </a:srgbClr>
              </a:outerShdw>
            </a:effectLst>
            <a:scene3d>
              <a:camera prst="orthographicFront">
                <a:rot lat="0" lon="0" rev="0"/>
              </a:camera>
              <a:lightRig rig="twoPt" dir="tl"/>
            </a:scene3d>
            <a:sp3d prstMaterial="flat">
              <a:bevelT w="12700" h="25400" prst="coolSlant"/>
            </a:sp3d>
          </p:spPr>
          <p:txBody>
            <a:bodyPr rtlCol="0" anchor="ctr"/>
            <a:lstStyle/>
            <a:p>
              <a:pPr marL="0" marR="0" lvl="0" indent="0" algn="ctr" defTabSz="914377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2" name="Flèche droite 41"/>
            <p:cNvSpPr/>
            <p:nvPr/>
          </p:nvSpPr>
          <p:spPr>
            <a:xfrm rot="13578116">
              <a:off x="7946286" y="1906771"/>
              <a:ext cx="671311" cy="289860"/>
            </a:xfrm>
            <a:prstGeom prst="rightArrow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  <a:effectLst>
              <a:outerShdw blurRad="44450" dist="13970" dir="5400000" algn="ctr" rotWithShape="0">
                <a:srgbClr val="000000">
                  <a:alpha val="45000"/>
                </a:srgbClr>
              </a:outerShdw>
            </a:effectLst>
            <a:scene3d>
              <a:camera prst="orthographicFront">
                <a:rot lat="0" lon="0" rev="0"/>
              </a:camera>
              <a:lightRig rig="twoPt" dir="tl"/>
            </a:scene3d>
            <a:sp3d prstMaterial="flat">
              <a:bevelT w="12700" h="25400" prst="coolSlant"/>
            </a:sp3d>
          </p:spPr>
          <p:txBody>
            <a:bodyPr rtlCol="0" anchor="ctr"/>
            <a:lstStyle/>
            <a:p>
              <a:pPr marL="0" marR="0" lvl="0" indent="0" algn="ctr" defTabSz="914377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3" name="Double flèche horizontale 42"/>
            <p:cNvSpPr/>
            <p:nvPr/>
          </p:nvSpPr>
          <p:spPr>
            <a:xfrm>
              <a:off x="8242064" y="1384522"/>
              <a:ext cx="1731004" cy="261415"/>
            </a:xfrm>
            <a:prstGeom prst="leftRightArrow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  <a:effectLst>
              <a:outerShdw blurRad="44450" dist="13970" dir="5400000" algn="ctr" rotWithShape="0">
                <a:srgbClr val="000000">
                  <a:alpha val="45000"/>
                </a:srgbClr>
              </a:outerShdw>
            </a:effectLst>
            <a:scene3d>
              <a:camera prst="orthographicFront">
                <a:rot lat="0" lon="0" rev="0"/>
              </a:camera>
              <a:lightRig rig="twoPt" dir="tl"/>
            </a:scene3d>
            <a:sp3d prstMaterial="flat">
              <a:bevelT w="12700" h="25400" prst="coolSlant"/>
            </a:sp3d>
          </p:spPr>
          <p:txBody>
            <a:bodyPr rtlCol="0" anchor="ctr"/>
            <a:lstStyle/>
            <a:p>
              <a:pPr marL="0" marR="0" lvl="0" indent="0" algn="ctr" defTabSz="914377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4" name="Flèche droite 43"/>
            <p:cNvSpPr/>
            <p:nvPr/>
          </p:nvSpPr>
          <p:spPr>
            <a:xfrm rot="16024972">
              <a:off x="9726918" y="4013878"/>
              <a:ext cx="1140513" cy="289860"/>
            </a:xfrm>
            <a:prstGeom prst="rightArrow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  <a:effectLst>
              <a:outerShdw blurRad="44450" dist="13970" dir="5400000" algn="ctr" rotWithShape="0">
                <a:srgbClr val="000000">
                  <a:alpha val="45000"/>
                </a:srgbClr>
              </a:outerShdw>
            </a:effectLst>
            <a:scene3d>
              <a:camera prst="orthographicFront">
                <a:rot lat="0" lon="0" rev="0"/>
              </a:camera>
              <a:lightRig rig="twoPt" dir="tl"/>
            </a:scene3d>
            <a:sp3d prstMaterial="flat">
              <a:bevelT w="12700" h="25400" prst="coolSlant"/>
            </a:sp3d>
          </p:spPr>
          <p:txBody>
            <a:bodyPr rtlCol="0" anchor="ctr"/>
            <a:lstStyle/>
            <a:p>
              <a:pPr marL="0" marR="0" lvl="0" indent="0" algn="ctr" defTabSz="914377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5" name="Flèche droite 44"/>
            <p:cNvSpPr/>
            <p:nvPr/>
          </p:nvSpPr>
          <p:spPr>
            <a:xfrm rot="16200000">
              <a:off x="8963442" y="4374933"/>
              <a:ext cx="354063" cy="289860"/>
            </a:xfrm>
            <a:prstGeom prst="rightArrow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  <a:effectLst>
              <a:outerShdw blurRad="44450" dist="13970" dir="5400000" algn="ctr" rotWithShape="0">
                <a:srgbClr val="000000">
                  <a:alpha val="45000"/>
                </a:srgbClr>
              </a:outerShdw>
            </a:effectLst>
            <a:scene3d>
              <a:camera prst="orthographicFront">
                <a:rot lat="0" lon="0" rev="0"/>
              </a:camera>
              <a:lightRig rig="twoPt" dir="tl"/>
            </a:scene3d>
            <a:sp3d prstMaterial="flat">
              <a:bevelT w="12700" h="25400" prst="coolSlant"/>
            </a:sp3d>
          </p:spPr>
          <p:txBody>
            <a:bodyPr rtlCol="0" anchor="ctr"/>
            <a:lstStyle/>
            <a:p>
              <a:pPr marL="0" marR="0" lvl="0" indent="0" algn="ctr" defTabSz="914377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6" name="Flèche droite 45"/>
            <p:cNvSpPr/>
            <p:nvPr/>
          </p:nvSpPr>
          <p:spPr>
            <a:xfrm rot="17914270">
              <a:off x="6796928" y="2137679"/>
              <a:ext cx="988843" cy="289860"/>
            </a:xfrm>
            <a:prstGeom prst="rightArrow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  <a:effectLst>
              <a:outerShdw blurRad="44450" dist="13970" dir="5400000" algn="ctr" rotWithShape="0">
                <a:srgbClr val="000000">
                  <a:alpha val="45000"/>
                </a:srgbClr>
              </a:outerShdw>
            </a:effectLst>
            <a:scene3d>
              <a:camera prst="orthographicFront">
                <a:rot lat="0" lon="0" rev="0"/>
              </a:camera>
              <a:lightRig rig="twoPt" dir="tl"/>
            </a:scene3d>
            <a:sp3d prstMaterial="flat">
              <a:bevelT w="12700" h="25400" prst="coolSlant"/>
            </a:sp3d>
          </p:spPr>
          <p:txBody>
            <a:bodyPr rtlCol="0" anchor="ctr"/>
            <a:lstStyle/>
            <a:p>
              <a:pPr marL="0" marR="0" lvl="0" indent="0" algn="ctr" defTabSz="914377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7" name="Flèche droite 46"/>
            <p:cNvSpPr/>
            <p:nvPr/>
          </p:nvSpPr>
          <p:spPr>
            <a:xfrm rot="15074363">
              <a:off x="6568750" y="3934731"/>
              <a:ext cx="1287249" cy="289860"/>
            </a:xfrm>
            <a:prstGeom prst="rightArrow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  <a:effectLst>
              <a:outerShdw blurRad="44450" dist="13970" dir="5400000" algn="ctr" rotWithShape="0">
                <a:srgbClr val="000000">
                  <a:alpha val="45000"/>
                </a:srgbClr>
              </a:outerShdw>
            </a:effectLst>
            <a:scene3d>
              <a:camera prst="orthographicFront">
                <a:rot lat="0" lon="0" rev="0"/>
              </a:camera>
              <a:lightRig rig="twoPt" dir="tl"/>
            </a:scene3d>
            <a:sp3d prstMaterial="flat">
              <a:bevelT w="12700" h="25400" prst="coolSlant"/>
            </a:sp3d>
          </p:spPr>
          <p:txBody>
            <a:bodyPr rtlCol="0" anchor="ctr"/>
            <a:lstStyle/>
            <a:p>
              <a:pPr marL="0" marR="0" lvl="0" indent="0" algn="ctr" defTabSz="914377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8" name="Flèche droite 47"/>
            <p:cNvSpPr/>
            <p:nvPr/>
          </p:nvSpPr>
          <p:spPr>
            <a:xfrm rot="17169524">
              <a:off x="10339568" y="3921602"/>
              <a:ext cx="1246540" cy="289860"/>
            </a:xfrm>
            <a:prstGeom prst="rightArrow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  <a:effectLst>
              <a:outerShdw blurRad="44450" dist="13970" dir="5400000" algn="ctr" rotWithShape="0">
                <a:srgbClr val="000000">
                  <a:alpha val="45000"/>
                </a:srgbClr>
              </a:outerShdw>
            </a:effectLst>
            <a:scene3d>
              <a:camera prst="orthographicFront">
                <a:rot lat="0" lon="0" rev="0"/>
              </a:camera>
              <a:lightRig rig="twoPt" dir="tl"/>
            </a:scene3d>
            <a:sp3d prstMaterial="flat">
              <a:bevelT w="12700" h="25400" prst="coolSlant"/>
            </a:sp3d>
          </p:spPr>
          <p:txBody>
            <a:bodyPr rtlCol="0" anchor="ctr"/>
            <a:lstStyle/>
            <a:p>
              <a:pPr marL="0" marR="0" lvl="0" indent="0" algn="ctr" defTabSz="914377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49" name="Flèche droite 48"/>
            <p:cNvSpPr/>
            <p:nvPr/>
          </p:nvSpPr>
          <p:spPr>
            <a:xfrm rot="11981525">
              <a:off x="8321170" y="2063907"/>
              <a:ext cx="2514931" cy="289860"/>
            </a:xfrm>
            <a:prstGeom prst="rightArrow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  <a:effectLst>
              <a:outerShdw blurRad="44450" dist="13970" dir="5400000" algn="ctr" rotWithShape="0">
                <a:srgbClr val="000000">
                  <a:alpha val="45000"/>
                </a:srgbClr>
              </a:outerShdw>
            </a:effectLst>
            <a:scene3d>
              <a:camera prst="orthographicFront">
                <a:rot lat="0" lon="0" rev="0"/>
              </a:camera>
              <a:lightRig rig="twoPt" dir="tl"/>
            </a:scene3d>
            <a:sp3d prstMaterial="flat">
              <a:bevelT w="12700" h="25400" prst="coolSlant"/>
            </a:sp3d>
          </p:spPr>
          <p:txBody>
            <a:bodyPr rtlCol="0" anchor="ctr"/>
            <a:lstStyle/>
            <a:p>
              <a:pPr marL="0" marR="0" lvl="0" indent="0" algn="ctr" defTabSz="914377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0" name="Flèche droite 49"/>
            <p:cNvSpPr/>
            <p:nvPr/>
          </p:nvSpPr>
          <p:spPr>
            <a:xfrm rot="13895600">
              <a:off x="10514806" y="2135427"/>
              <a:ext cx="988843" cy="289860"/>
            </a:xfrm>
            <a:prstGeom prst="rightArrow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  <a:effectLst>
              <a:outerShdw blurRad="44450" dist="13970" dir="5400000" algn="ctr" rotWithShape="0">
                <a:srgbClr val="000000">
                  <a:alpha val="45000"/>
                </a:srgbClr>
              </a:outerShdw>
            </a:effectLst>
            <a:scene3d>
              <a:camera prst="orthographicFront">
                <a:rot lat="0" lon="0" rev="0"/>
              </a:camera>
              <a:lightRig rig="twoPt" dir="tl"/>
            </a:scene3d>
            <a:sp3d prstMaterial="flat">
              <a:bevelT w="12700" h="25400" prst="coolSlant"/>
            </a:sp3d>
          </p:spPr>
          <p:txBody>
            <a:bodyPr rtlCol="0" anchor="ctr"/>
            <a:lstStyle/>
            <a:p>
              <a:pPr marL="0" marR="0" lvl="0" indent="0" algn="ctr" defTabSz="914377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30" name="Rectangle à coins arrondis 29"/>
            <p:cNvSpPr/>
            <p:nvPr/>
          </p:nvSpPr>
          <p:spPr>
            <a:xfrm>
              <a:off x="8646539" y="3727192"/>
              <a:ext cx="874397" cy="539630"/>
            </a:xfrm>
            <a:prstGeom prst="roundRect">
              <a:avLst/>
            </a:prstGeom>
            <a:solidFill>
              <a:srgbClr val="40BAD2"/>
            </a:solidFill>
            <a:ln w="17145" cap="flat" cmpd="sng" algn="ctr">
              <a:solidFill>
                <a:srgbClr val="0070C0">
                  <a:alpha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rbel"/>
                  <a:ea typeface="+mn-ea"/>
                  <a:cs typeface="+mn-cs"/>
                </a:rPr>
                <a:t>GEOL</a:t>
              </a:r>
            </a:p>
          </p:txBody>
        </p:sp>
      </p:grpSp>
      <p:sp>
        <p:nvSpPr>
          <p:cNvPr id="51" name="Accolade fermante 50"/>
          <p:cNvSpPr/>
          <p:nvPr/>
        </p:nvSpPr>
        <p:spPr>
          <a:xfrm>
            <a:off x="4130897" y="2909866"/>
            <a:ext cx="360040" cy="2054020"/>
          </a:xfrm>
          <a:prstGeom prst="rightBrace">
            <a:avLst/>
          </a:prstGeom>
          <a:noFill/>
          <a:ln w="9525" cap="flat" cmpd="sng" algn="ctr">
            <a:solidFill>
              <a:srgbClr val="40BAD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7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2" name="Accolade fermante 51"/>
          <p:cNvSpPr/>
          <p:nvPr/>
        </p:nvSpPr>
        <p:spPr>
          <a:xfrm>
            <a:off x="4125173" y="5028931"/>
            <a:ext cx="360040" cy="536193"/>
          </a:xfrm>
          <a:prstGeom prst="rightBrace">
            <a:avLst/>
          </a:prstGeom>
          <a:noFill/>
          <a:ln w="9525" cap="flat" cmpd="sng" algn="ctr">
            <a:solidFill>
              <a:srgbClr val="90BB23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7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3" name="Accolade fermante 52"/>
          <p:cNvSpPr/>
          <p:nvPr/>
        </p:nvSpPr>
        <p:spPr>
          <a:xfrm>
            <a:off x="4123452" y="1465979"/>
            <a:ext cx="360040" cy="1425059"/>
          </a:xfrm>
          <a:prstGeom prst="rightBrace">
            <a:avLst/>
          </a:prstGeom>
          <a:noFill/>
          <a:ln w="9525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77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4532587" y="3193609"/>
            <a:ext cx="15696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dirty="0">
                <a:solidFill>
                  <a:srgbClr val="4BACC6"/>
                </a:solidFill>
                <a:latin typeface="Arial" panose="020B0604020202020204" pitchFamily="34" charset="0"/>
              </a:rPr>
              <a:t>Book B:</a:t>
            </a:r>
          </a:p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dirty="0" err="1">
                <a:solidFill>
                  <a:srgbClr val="4BACC6"/>
                </a:solidFill>
                <a:latin typeface="Arial" panose="020B0604020202020204" pitchFamily="34" charset="0"/>
              </a:rPr>
              <a:t>Environment</a:t>
            </a:r>
            <a:endParaRPr lang="fr-FR" dirty="0">
              <a:solidFill>
                <a:srgbClr val="4BACC6"/>
              </a:solidFill>
              <a:latin typeface="Arial" panose="020B0604020202020204" pitchFamily="34" charset="0"/>
            </a:endParaRPr>
          </a:p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dirty="0" err="1">
                <a:solidFill>
                  <a:srgbClr val="4BACC6"/>
                </a:solidFill>
                <a:latin typeface="Arial" panose="020B0604020202020204" pitchFamily="34" charset="0"/>
              </a:rPr>
              <a:t>Modeling</a:t>
            </a:r>
            <a:endParaRPr lang="fr-FR" dirty="0">
              <a:solidFill>
                <a:srgbClr val="4BACC6"/>
              </a:solidFill>
              <a:latin typeface="Arial" panose="020B0604020202020204" pitchFamily="34" charset="0"/>
            </a:endParaRPr>
          </a:p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dirty="0">
                <a:solidFill>
                  <a:srgbClr val="4BACC6"/>
                </a:solidFill>
                <a:latin typeface="Arial" panose="020B0604020202020204" pitchFamily="34" charset="0"/>
              </a:rPr>
              <a:t>(</a:t>
            </a:r>
            <a:r>
              <a:rPr lang="fr-FR" dirty="0" err="1">
                <a:solidFill>
                  <a:srgbClr val="4BACC6"/>
                </a:solidFill>
                <a:latin typeface="Arial" panose="020B0604020202020204" pitchFamily="34" charset="0"/>
              </a:rPr>
              <a:t>including</a:t>
            </a:r>
            <a:endParaRPr lang="fr-FR" dirty="0">
              <a:solidFill>
                <a:srgbClr val="4BACC6"/>
              </a:solidFill>
              <a:latin typeface="Arial" panose="020B0604020202020204" pitchFamily="34" charset="0"/>
            </a:endParaRPr>
          </a:p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dirty="0" err="1">
                <a:solidFill>
                  <a:srgbClr val="4BACC6"/>
                </a:solidFill>
                <a:latin typeface="Arial" panose="020B0604020202020204" pitchFamily="34" charset="0"/>
              </a:rPr>
              <a:t>uncertainties</a:t>
            </a:r>
            <a:r>
              <a:rPr lang="fr-FR" dirty="0">
                <a:solidFill>
                  <a:srgbClr val="4BACC6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4565430" y="4823507"/>
            <a:ext cx="14542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dirty="0">
                <a:solidFill>
                  <a:srgbClr val="9BBB59"/>
                </a:solidFill>
                <a:latin typeface="Arial" panose="020B0604020202020204" pitchFamily="34" charset="0"/>
              </a:rPr>
              <a:t>Book A:</a:t>
            </a:r>
          </a:p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dirty="0" err="1">
                <a:solidFill>
                  <a:srgbClr val="9BBB59"/>
                </a:solidFill>
                <a:latin typeface="Arial" panose="020B0604020202020204" pitchFamily="34" charset="0"/>
              </a:rPr>
              <a:t>Factual</a:t>
            </a:r>
            <a:r>
              <a:rPr lang="fr-FR" dirty="0">
                <a:solidFill>
                  <a:srgbClr val="9BBB59"/>
                </a:solidFill>
                <a:latin typeface="Arial" panose="020B0604020202020204" pitchFamily="34" charset="0"/>
              </a:rPr>
              <a:t> data</a:t>
            </a:r>
          </a:p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dirty="0">
                <a:solidFill>
                  <a:srgbClr val="9BBB59"/>
                </a:solidFill>
                <a:latin typeface="Arial" panose="020B0604020202020204" pitchFamily="34" charset="0"/>
              </a:rPr>
              <a:t>collection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4303472" y="1501572"/>
            <a:ext cx="20960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dirty="0">
                <a:solidFill>
                  <a:srgbClr val="C0504D"/>
                </a:solidFill>
                <a:latin typeface="Arial" panose="020B0604020202020204" pitchFamily="34" charset="0"/>
              </a:rPr>
              <a:t>Book C:</a:t>
            </a:r>
          </a:p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dirty="0" err="1">
                <a:solidFill>
                  <a:srgbClr val="C0504D"/>
                </a:solidFill>
                <a:latin typeface="Arial" panose="020B0604020202020204" pitchFamily="34" charset="0"/>
              </a:rPr>
              <a:t>Draft</a:t>
            </a:r>
            <a:endParaRPr lang="fr-FR" dirty="0">
              <a:solidFill>
                <a:srgbClr val="C0504D"/>
              </a:solidFill>
              <a:latin typeface="Arial" panose="020B0604020202020204" pitchFamily="34" charset="0"/>
            </a:endParaRPr>
          </a:p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dirty="0">
                <a:solidFill>
                  <a:srgbClr val="C0504D"/>
                </a:solidFill>
                <a:latin typeface="Arial" panose="020B0604020202020204" pitchFamily="34" charset="0"/>
              </a:rPr>
              <a:t>Conception Plan</a:t>
            </a:r>
          </a:p>
          <a:p>
            <a:pPr algn="ctr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dirty="0">
                <a:solidFill>
                  <a:srgbClr val="C0504D"/>
                </a:solidFill>
                <a:latin typeface="Arial" panose="020B0604020202020204" pitchFamily="34" charset="0"/>
              </a:rPr>
              <a:t>(</a:t>
            </a:r>
            <a:r>
              <a:rPr lang="fr-FR" dirty="0" err="1">
                <a:solidFill>
                  <a:srgbClr val="C0504D"/>
                </a:solidFill>
                <a:latin typeface="Arial" panose="020B0604020202020204" pitchFamily="34" charset="0"/>
              </a:rPr>
              <a:t>including</a:t>
            </a:r>
            <a:r>
              <a:rPr lang="fr-FR" dirty="0">
                <a:solidFill>
                  <a:srgbClr val="C0504D"/>
                </a:solidFill>
                <a:latin typeface="Arial" panose="020B0604020202020204" pitchFamily="34" charset="0"/>
              </a:rPr>
              <a:t> RISK)</a:t>
            </a:r>
          </a:p>
        </p:txBody>
      </p:sp>
      <p:sp>
        <p:nvSpPr>
          <p:cNvPr id="57" name="Flèche droite 56"/>
          <p:cNvSpPr/>
          <p:nvPr/>
        </p:nvSpPr>
        <p:spPr>
          <a:xfrm rot="17741242">
            <a:off x="9166653" y="3561559"/>
            <a:ext cx="295754" cy="242124"/>
          </a:xfrm>
          <a:prstGeom prst="rightArrow">
            <a:avLst/>
          </a:prstGeom>
          <a:solidFill>
            <a:srgbClr val="FFFFFF">
              <a:lumMod val="75000"/>
            </a:srgbClr>
          </a:solidFill>
          <a:ln>
            <a:noFill/>
          </a:ln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p:spPr>
        <p:txBody>
          <a:bodyPr rtlCol="0" anchor="ctr"/>
          <a:lstStyle/>
          <a:p>
            <a:pPr marL="0" marR="0" lvl="0" indent="0" algn="ctr" defTabSz="914377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4902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629D9F-7558-4251-B42E-C76A8432E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#1 : The feature we represent and describe</a:t>
            </a:r>
            <a:endParaRPr lang="en-US" dirty="0"/>
          </a:p>
        </p:txBody>
      </p:sp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2488AC64-60A5-4392-BF6E-E5D157D494D2}"/>
              </a:ext>
            </a:extLst>
          </p:cNvPr>
          <p:cNvSpPr txBox="1">
            <a:spLocks/>
          </p:cNvSpPr>
          <p:nvPr/>
        </p:nvSpPr>
        <p:spPr>
          <a:xfrm>
            <a:off x="11201873" y="6448284"/>
            <a:ext cx="833373" cy="31453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6C1E25B-6953-467F-9B27-8F2437AB157D}" type="slidenum">
              <a:rPr lang="fr-FR" sz="1600" b="1" smtClean="0"/>
              <a:pPr algn="r"/>
              <a:t>6</a:t>
            </a:fld>
            <a:endParaRPr lang="fr-FR" sz="1600" b="1"/>
          </a:p>
        </p:txBody>
      </p:sp>
      <p:sp>
        <p:nvSpPr>
          <p:cNvPr id="32" name="Rectangle 31"/>
          <p:cNvSpPr/>
          <p:nvPr/>
        </p:nvSpPr>
        <p:spPr>
          <a:xfrm>
            <a:off x="797309" y="1139254"/>
            <a:ext cx="1968962" cy="543162"/>
          </a:xfrm>
          <a:prstGeom prst="wedgeRectCallout">
            <a:avLst>
              <a:gd name="adj1" fmla="val -65506"/>
              <a:gd name="adj2" fmla="val 44329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/>
              <a:t>Borehole</a:t>
            </a:r>
            <a:endParaRPr lang="fr-FR" sz="1600" b="1" dirty="0"/>
          </a:p>
        </p:txBody>
      </p:sp>
      <p:sp>
        <p:nvSpPr>
          <p:cNvPr id="34" name="Rectangle 33"/>
          <p:cNvSpPr/>
          <p:nvPr/>
        </p:nvSpPr>
        <p:spPr>
          <a:xfrm>
            <a:off x="797644" y="2706513"/>
            <a:ext cx="1968962" cy="543162"/>
          </a:xfrm>
          <a:prstGeom prst="wedgeRectCallout">
            <a:avLst>
              <a:gd name="adj1" fmla="val -65506"/>
              <a:gd name="adj2" fmla="val 44329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/>
              <a:t>Sensor</a:t>
            </a:r>
            <a:endParaRPr lang="fr-FR" sz="1600" b="1" dirty="0"/>
          </a:p>
        </p:txBody>
      </p:sp>
      <p:sp>
        <p:nvSpPr>
          <p:cNvPr id="35" name="Rectangle 34"/>
          <p:cNvSpPr/>
          <p:nvPr/>
        </p:nvSpPr>
        <p:spPr>
          <a:xfrm>
            <a:off x="797644" y="3642617"/>
            <a:ext cx="1968962" cy="543162"/>
          </a:xfrm>
          <a:prstGeom prst="wedgeRectCallout">
            <a:avLst>
              <a:gd name="adj1" fmla="val -65506"/>
              <a:gd name="adj2" fmla="val 44329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/>
              <a:t>Observed</a:t>
            </a:r>
            <a:r>
              <a:rPr lang="fr-FR" sz="1600" b="1" dirty="0"/>
              <a:t> point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97644" y="4434705"/>
            <a:ext cx="1968962" cy="543162"/>
          </a:xfrm>
          <a:prstGeom prst="wedgeRectCallout">
            <a:avLst>
              <a:gd name="adj1" fmla="val -65506"/>
              <a:gd name="adj2" fmla="val 44329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/>
              <a:t>Observed</a:t>
            </a:r>
            <a:r>
              <a:rPr lang="fr-FR" sz="1600" b="1" dirty="0"/>
              <a:t> zone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793472" y="1914425"/>
            <a:ext cx="1968962" cy="543162"/>
          </a:xfrm>
          <a:prstGeom prst="wedgeRectCallout">
            <a:avLst>
              <a:gd name="adj1" fmla="val -65506"/>
              <a:gd name="adj2" fmla="val 44329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 smtClean="0"/>
              <a:t>Specimen</a:t>
            </a:r>
            <a:endParaRPr lang="fr-FR" sz="1600" b="1" dirty="0"/>
          </a:p>
        </p:txBody>
      </p:sp>
      <p:sp>
        <p:nvSpPr>
          <p:cNvPr id="37" name="Rectangle 36"/>
          <p:cNvSpPr/>
          <p:nvPr/>
        </p:nvSpPr>
        <p:spPr>
          <a:xfrm>
            <a:off x="4709488" y="1176555"/>
            <a:ext cx="1902175" cy="524738"/>
          </a:xfrm>
          <a:prstGeom prst="wedgeRectCallout">
            <a:avLst>
              <a:gd name="adj1" fmla="val -65506"/>
              <a:gd name="adj2" fmla="val 44329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/>
              <a:t>GeologicUnit</a:t>
            </a:r>
            <a:endParaRPr lang="fr-FR" sz="1600" b="1" dirty="0"/>
          </a:p>
        </p:txBody>
      </p:sp>
      <p:sp>
        <p:nvSpPr>
          <p:cNvPr id="38" name="Rectangle 37"/>
          <p:cNvSpPr/>
          <p:nvPr/>
        </p:nvSpPr>
        <p:spPr>
          <a:xfrm>
            <a:off x="4709488" y="2118347"/>
            <a:ext cx="1902175" cy="524738"/>
          </a:xfrm>
          <a:prstGeom prst="wedgeRectCallout">
            <a:avLst>
              <a:gd name="adj1" fmla="val -65506"/>
              <a:gd name="adj2" fmla="val 44329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/>
              <a:t>HydrogeologicUnit</a:t>
            </a:r>
            <a:endParaRPr lang="fr-FR" sz="1600" b="1" dirty="0"/>
          </a:p>
        </p:txBody>
      </p:sp>
      <p:sp>
        <p:nvSpPr>
          <p:cNvPr id="40" name="Rectangle 39"/>
          <p:cNvSpPr/>
          <p:nvPr/>
        </p:nvSpPr>
        <p:spPr>
          <a:xfrm>
            <a:off x="4709488" y="4948552"/>
            <a:ext cx="1902175" cy="524738"/>
          </a:xfrm>
          <a:prstGeom prst="wedgeRectCallout">
            <a:avLst>
              <a:gd name="adj1" fmla="val -65506"/>
              <a:gd name="adj2" fmla="val 44329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 smtClean="0"/>
              <a:t>HazardArea</a:t>
            </a:r>
            <a:endParaRPr lang="fr-FR" sz="1600" b="1" dirty="0"/>
          </a:p>
        </p:txBody>
      </p:sp>
      <p:sp>
        <p:nvSpPr>
          <p:cNvPr id="41" name="Rectangle 40"/>
          <p:cNvSpPr/>
          <p:nvPr/>
        </p:nvSpPr>
        <p:spPr>
          <a:xfrm>
            <a:off x="7278016" y="4943488"/>
            <a:ext cx="1902175" cy="524738"/>
          </a:xfrm>
          <a:prstGeom prst="wedgeRectCallout">
            <a:avLst>
              <a:gd name="adj1" fmla="val -65506"/>
              <a:gd name="adj2" fmla="val 44329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 smtClean="0"/>
              <a:t>Existing</a:t>
            </a:r>
            <a:r>
              <a:rPr lang="fr-FR" sz="1600" b="1" dirty="0" smtClean="0"/>
              <a:t> construction</a:t>
            </a:r>
            <a:endParaRPr lang="fr-FR" sz="1600" b="1" dirty="0"/>
          </a:p>
        </p:txBody>
      </p:sp>
      <p:sp>
        <p:nvSpPr>
          <p:cNvPr id="42" name="Rectangle 41"/>
          <p:cNvSpPr/>
          <p:nvPr/>
        </p:nvSpPr>
        <p:spPr>
          <a:xfrm>
            <a:off x="7267585" y="1176555"/>
            <a:ext cx="1902175" cy="524738"/>
          </a:xfrm>
          <a:prstGeom prst="wedgeRectCallout">
            <a:avLst>
              <a:gd name="adj1" fmla="val -65506"/>
              <a:gd name="adj2" fmla="val 44329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/>
              <a:t>ShearDisplacement</a:t>
            </a:r>
            <a:endParaRPr lang="fr-FR" sz="1600" b="1" dirty="0"/>
          </a:p>
          <a:p>
            <a:pPr algn="ctr"/>
            <a:r>
              <a:rPr lang="fr-FR" sz="1600" b="1" dirty="0"/>
              <a:t>Structure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289320" y="2118347"/>
            <a:ext cx="1902175" cy="524738"/>
          </a:xfrm>
          <a:prstGeom prst="wedgeRectCallout">
            <a:avLst>
              <a:gd name="adj1" fmla="val -65506"/>
              <a:gd name="adj2" fmla="val 44329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/>
              <a:t>FluidBody</a:t>
            </a:r>
            <a:endParaRPr lang="fr-FR" sz="1600" b="1" dirty="0"/>
          </a:p>
        </p:txBody>
      </p:sp>
      <p:sp>
        <p:nvSpPr>
          <p:cNvPr id="44" name="Rectangle 43"/>
          <p:cNvSpPr/>
          <p:nvPr/>
        </p:nvSpPr>
        <p:spPr>
          <a:xfrm>
            <a:off x="9796353" y="3020378"/>
            <a:ext cx="1902175" cy="524738"/>
          </a:xfrm>
          <a:prstGeom prst="wedgeRectCallout">
            <a:avLst>
              <a:gd name="adj1" fmla="val -65506"/>
              <a:gd name="adj2" fmla="val 4432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/>
              <a:t>Discontinuity</a:t>
            </a:r>
            <a:endParaRPr lang="fr-FR" sz="1600" b="1" dirty="0"/>
          </a:p>
        </p:txBody>
      </p:sp>
      <p:sp>
        <p:nvSpPr>
          <p:cNvPr id="46" name="Rectangle 45"/>
          <p:cNvSpPr/>
          <p:nvPr/>
        </p:nvSpPr>
        <p:spPr>
          <a:xfrm>
            <a:off x="9795366" y="1176555"/>
            <a:ext cx="1902175" cy="524738"/>
          </a:xfrm>
          <a:prstGeom prst="wedgeRectCallout">
            <a:avLst>
              <a:gd name="adj1" fmla="val -65506"/>
              <a:gd name="adj2" fmla="val 44329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/>
              <a:t>Contact</a:t>
            </a:r>
          </a:p>
        </p:txBody>
      </p:sp>
      <p:sp>
        <p:nvSpPr>
          <p:cNvPr id="49" name="Rectangle 48"/>
          <p:cNvSpPr/>
          <p:nvPr/>
        </p:nvSpPr>
        <p:spPr>
          <a:xfrm>
            <a:off x="9791175" y="3839059"/>
            <a:ext cx="1902175" cy="524738"/>
          </a:xfrm>
          <a:prstGeom prst="wedgeRectCallout">
            <a:avLst>
              <a:gd name="adj1" fmla="val -65506"/>
              <a:gd name="adj2" fmla="val 4432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 smtClean="0"/>
              <a:t>Void</a:t>
            </a:r>
            <a:endParaRPr lang="fr-FR" sz="1600" b="1" dirty="0"/>
          </a:p>
        </p:txBody>
      </p:sp>
      <p:sp>
        <p:nvSpPr>
          <p:cNvPr id="50" name="Rectangle 49"/>
          <p:cNvSpPr/>
          <p:nvPr/>
        </p:nvSpPr>
        <p:spPr>
          <a:xfrm>
            <a:off x="9806021" y="2120745"/>
            <a:ext cx="1902175" cy="524738"/>
          </a:xfrm>
          <a:prstGeom prst="wedgeRectCallout">
            <a:avLst>
              <a:gd name="adj1" fmla="val -65506"/>
              <a:gd name="adj2" fmla="val 44329"/>
            </a:avLst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 smtClean="0"/>
              <a:t>FluidBodySurface</a:t>
            </a:r>
            <a:endParaRPr lang="fr-FR" sz="1600" b="1" dirty="0"/>
          </a:p>
        </p:txBody>
      </p:sp>
      <p:sp>
        <p:nvSpPr>
          <p:cNvPr id="51" name="Rectangle 50"/>
          <p:cNvSpPr/>
          <p:nvPr/>
        </p:nvSpPr>
        <p:spPr>
          <a:xfrm>
            <a:off x="4694866" y="3014069"/>
            <a:ext cx="1902175" cy="1329046"/>
          </a:xfrm>
          <a:prstGeom prst="wedgeRectCallout">
            <a:avLst>
              <a:gd name="adj1" fmla="val -65506"/>
              <a:gd name="adj2" fmla="val 4432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 smtClean="0"/>
              <a:t>Geotechnical</a:t>
            </a:r>
            <a:r>
              <a:rPr lang="fr-FR" sz="1600" b="1" dirty="0" smtClean="0"/>
              <a:t> Unit</a:t>
            </a:r>
            <a:r>
              <a:rPr lang="fr-FR" sz="1600" b="1" i="1" dirty="0"/>
              <a:t> </a:t>
            </a:r>
            <a:r>
              <a:rPr lang="fr-FR" sz="1600" b="1" i="1" dirty="0" smtClean="0"/>
              <a:t>Continuum</a:t>
            </a:r>
          </a:p>
          <a:p>
            <a:pPr algn="ctr"/>
            <a:r>
              <a:rPr lang="fr-FR" sz="1600" i="1" dirty="0" smtClean="0"/>
              <a:t>« </a:t>
            </a:r>
            <a:r>
              <a:rPr lang="fr-FR" sz="1600" i="1" dirty="0" err="1" smtClean="0"/>
              <a:t>Soil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like</a:t>
            </a:r>
            <a:r>
              <a:rPr lang="fr-FR" sz="1600" i="1" dirty="0" smtClean="0"/>
              <a:t> »</a:t>
            </a:r>
            <a:endParaRPr lang="fr-FR" sz="1600" dirty="0" smtClean="0"/>
          </a:p>
        </p:txBody>
      </p:sp>
      <p:sp>
        <p:nvSpPr>
          <p:cNvPr id="53" name="Rectangle 52"/>
          <p:cNvSpPr/>
          <p:nvPr/>
        </p:nvSpPr>
        <p:spPr>
          <a:xfrm>
            <a:off x="4367808" y="5865462"/>
            <a:ext cx="2219705" cy="524738"/>
          </a:xfrm>
          <a:prstGeom prst="wedgeRectCallout">
            <a:avLst>
              <a:gd name="adj1" fmla="val -65506"/>
              <a:gd name="adj2" fmla="val 44329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 smtClean="0"/>
              <a:t>TypicalSection</a:t>
            </a:r>
            <a:endParaRPr lang="fr-FR" sz="1600" b="1" dirty="0" smtClean="0"/>
          </a:p>
          <a:p>
            <a:pPr algn="ctr"/>
            <a:r>
              <a:rPr lang="fr-FR" sz="1600" b="1" dirty="0" smtClean="0"/>
              <a:t>(not </a:t>
            </a:r>
            <a:r>
              <a:rPr lang="fr-FR" sz="1600" b="1" dirty="0" err="1" smtClean="0"/>
              <a:t>necessarily</a:t>
            </a:r>
            <a:r>
              <a:rPr lang="fr-FR" sz="1600" b="1" dirty="0" smtClean="0"/>
              <a:t> tunnel)</a:t>
            </a:r>
            <a:endParaRPr lang="fr-FR" sz="1600" b="1" dirty="0"/>
          </a:p>
        </p:txBody>
      </p:sp>
      <p:sp>
        <p:nvSpPr>
          <p:cNvPr id="54" name="Rectangle 53"/>
          <p:cNvSpPr/>
          <p:nvPr/>
        </p:nvSpPr>
        <p:spPr>
          <a:xfrm>
            <a:off x="9781647" y="5865462"/>
            <a:ext cx="1902175" cy="524738"/>
          </a:xfrm>
          <a:prstGeom prst="wedgeRectCallout">
            <a:avLst>
              <a:gd name="adj1" fmla="val -65506"/>
              <a:gd name="adj2" fmla="val 44329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 smtClean="0"/>
              <a:t>Geotechnical</a:t>
            </a:r>
            <a:r>
              <a:rPr lang="fr-FR" sz="1600" b="1" dirty="0" smtClean="0"/>
              <a:t> </a:t>
            </a:r>
            <a:r>
              <a:rPr lang="fr-FR" sz="1600" b="1" dirty="0" err="1" smtClean="0"/>
              <a:t>Infuence</a:t>
            </a:r>
            <a:r>
              <a:rPr lang="fr-FR" sz="1600" b="1" dirty="0" smtClean="0"/>
              <a:t> Zone</a:t>
            </a:r>
            <a:endParaRPr lang="fr-FR" sz="1600" b="1" dirty="0"/>
          </a:p>
        </p:txBody>
      </p:sp>
      <p:sp>
        <p:nvSpPr>
          <p:cNvPr id="56" name="Rectangle 55"/>
          <p:cNvSpPr/>
          <p:nvPr/>
        </p:nvSpPr>
        <p:spPr>
          <a:xfrm>
            <a:off x="7254070" y="5865462"/>
            <a:ext cx="1902175" cy="524738"/>
          </a:xfrm>
          <a:prstGeom prst="wedgeRectCallout">
            <a:avLst>
              <a:gd name="adj1" fmla="val -65506"/>
              <a:gd name="adj2" fmla="val 44329"/>
            </a:avLst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 smtClean="0"/>
              <a:t>Alignment</a:t>
            </a:r>
            <a:endParaRPr lang="fr-FR" sz="1600" b="1" dirty="0"/>
          </a:p>
        </p:txBody>
      </p:sp>
      <p:sp>
        <p:nvSpPr>
          <p:cNvPr id="57" name="Rectangle 56"/>
          <p:cNvSpPr/>
          <p:nvPr/>
        </p:nvSpPr>
        <p:spPr>
          <a:xfrm>
            <a:off x="9805797" y="4948552"/>
            <a:ext cx="1902175" cy="524738"/>
          </a:xfrm>
          <a:prstGeom prst="wedgeRectCallout">
            <a:avLst>
              <a:gd name="adj1" fmla="val -65506"/>
              <a:gd name="adj2" fmla="val 44329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/>
              <a:t>Natural </a:t>
            </a:r>
            <a:r>
              <a:rPr lang="fr-FR" sz="1600" b="1" dirty="0" err="1" smtClean="0"/>
              <a:t>Objects</a:t>
            </a:r>
            <a:endParaRPr lang="fr-FR" sz="1600" b="1" dirty="0"/>
          </a:p>
        </p:txBody>
      </p:sp>
      <p:sp>
        <p:nvSpPr>
          <p:cNvPr id="58" name="Rectangle à coins arrondis 57"/>
          <p:cNvSpPr/>
          <p:nvPr/>
        </p:nvSpPr>
        <p:spPr>
          <a:xfrm>
            <a:off x="6818870" y="4847171"/>
            <a:ext cx="5181786" cy="907326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b="1"/>
          </a:p>
        </p:txBody>
      </p:sp>
      <p:sp>
        <p:nvSpPr>
          <p:cNvPr id="59" name="ZoneTexte 58"/>
          <p:cNvSpPr txBox="1"/>
          <p:nvPr/>
        </p:nvSpPr>
        <p:spPr>
          <a:xfrm>
            <a:off x="10203435" y="4559139"/>
            <a:ext cx="1741818" cy="336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err="1" smtClean="0"/>
              <a:t>Exposed</a:t>
            </a:r>
            <a:r>
              <a:rPr lang="fr-FR" sz="1600" b="1" dirty="0" smtClean="0"/>
              <a:t> </a:t>
            </a:r>
            <a:r>
              <a:rPr lang="fr-FR" sz="1600" b="1" dirty="0" err="1" smtClean="0"/>
              <a:t>Elements</a:t>
            </a:r>
            <a:endParaRPr lang="fr-FR" sz="1600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4007768" y="764704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Interpreted</a:t>
            </a:r>
            <a:r>
              <a:rPr lang="fr-FR" dirty="0" smtClean="0"/>
              <a:t> </a:t>
            </a:r>
            <a:r>
              <a:rPr lang="fr-FR" dirty="0" err="1" smtClean="0"/>
              <a:t>objects</a:t>
            </a:r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119336" y="764704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Observation supports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5619417" y="1652442"/>
            <a:ext cx="1125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OGC </a:t>
            </a:r>
            <a:r>
              <a:rPr lang="fr-FR" sz="1200" dirty="0" err="1" smtClean="0"/>
              <a:t>GeoSciML</a:t>
            </a:r>
            <a:endParaRPr lang="fr-FR" sz="1200" dirty="0"/>
          </a:p>
        </p:txBody>
      </p:sp>
      <p:sp>
        <p:nvSpPr>
          <p:cNvPr id="60" name="ZoneTexte 59"/>
          <p:cNvSpPr txBox="1"/>
          <p:nvPr/>
        </p:nvSpPr>
        <p:spPr>
          <a:xfrm>
            <a:off x="8184532" y="1646849"/>
            <a:ext cx="1125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OGC </a:t>
            </a:r>
            <a:r>
              <a:rPr lang="fr-FR" sz="1200" dirty="0" err="1" smtClean="0"/>
              <a:t>GeoSciML</a:t>
            </a:r>
            <a:endParaRPr lang="fr-FR" sz="1200" dirty="0"/>
          </a:p>
        </p:txBody>
      </p:sp>
      <p:sp>
        <p:nvSpPr>
          <p:cNvPr id="61" name="ZoneTexte 60"/>
          <p:cNvSpPr txBox="1"/>
          <p:nvPr/>
        </p:nvSpPr>
        <p:spPr>
          <a:xfrm>
            <a:off x="10704512" y="1662464"/>
            <a:ext cx="1125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OGC </a:t>
            </a:r>
            <a:r>
              <a:rPr lang="fr-FR" sz="1200" dirty="0" err="1" smtClean="0"/>
              <a:t>GeoSciML</a:t>
            </a:r>
            <a:endParaRPr lang="fr-FR" sz="1200" dirty="0"/>
          </a:p>
        </p:txBody>
      </p:sp>
      <p:sp>
        <p:nvSpPr>
          <p:cNvPr id="62" name="ZoneTexte 61"/>
          <p:cNvSpPr txBox="1"/>
          <p:nvPr/>
        </p:nvSpPr>
        <p:spPr>
          <a:xfrm>
            <a:off x="5114780" y="2600347"/>
            <a:ext cx="1629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OGC GroundWaterML2</a:t>
            </a:r>
            <a:endParaRPr lang="fr-FR" sz="1200" dirty="0"/>
          </a:p>
        </p:txBody>
      </p:sp>
      <p:sp>
        <p:nvSpPr>
          <p:cNvPr id="64" name="ZoneTexte 63"/>
          <p:cNvSpPr txBox="1"/>
          <p:nvPr/>
        </p:nvSpPr>
        <p:spPr>
          <a:xfrm>
            <a:off x="7687983" y="2595512"/>
            <a:ext cx="1629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OGC GroundWaterML2</a:t>
            </a:r>
            <a:endParaRPr lang="fr-FR" sz="1200" dirty="0"/>
          </a:p>
        </p:txBody>
      </p:sp>
      <p:sp>
        <p:nvSpPr>
          <p:cNvPr id="65" name="ZoneTexte 64"/>
          <p:cNvSpPr txBox="1"/>
          <p:nvPr/>
        </p:nvSpPr>
        <p:spPr>
          <a:xfrm>
            <a:off x="10186023" y="2603790"/>
            <a:ext cx="1629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OGC GroundWaterML2</a:t>
            </a:r>
            <a:endParaRPr lang="fr-FR" sz="1200" dirty="0"/>
          </a:p>
        </p:txBody>
      </p:sp>
      <p:sp>
        <p:nvSpPr>
          <p:cNvPr id="66" name="ZoneTexte 65"/>
          <p:cNvSpPr txBox="1"/>
          <p:nvPr/>
        </p:nvSpPr>
        <p:spPr>
          <a:xfrm>
            <a:off x="10226059" y="4338847"/>
            <a:ext cx="1629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OGC GroundWaterML2</a:t>
            </a:r>
            <a:endParaRPr lang="fr-FR" sz="1200" dirty="0"/>
          </a:p>
        </p:txBody>
      </p:sp>
      <p:sp>
        <p:nvSpPr>
          <p:cNvPr id="67" name="ZoneTexte 66"/>
          <p:cNvSpPr txBox="1"/>
          <p:nvPr/>
        </p:nvSpPr>
        <p:spPr>
          <a:xfrm>
            <a:off x="11253353" y="3510690"/>
            <a:ext cx="5647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/>
              <a:t>AFTES</a:t>
            </a:r>
            <a:endParaRPr lang="fr-FR" sz="1200" dirty="0"/>
          </a:p>
        </p:txBody>
      </p:sp>
      <p:sp>
        <p:nvSpPr>
          <p:cNvPr id="68" name="ZoneTexte 67"/>
          <p:cNvSpPr txBox="1"/>
          <p:nvPr/>
        </p:nvSpPr>
        <p:spPr>
          <a:xfrm>
            <a:off x="6126823" y="4292140"/>
            <a:ext cx="5647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/>
              <a:t>AFTES</a:t>
            </a:r>
            <a:endParaRPr lang="fr-FR" sz="1200" dirty="0"/>
          </a:p>
        </p:txBody>
      </p:sp>
      <p:sp>
        <p:nvSpPr>
          <p:cNvPr id="69" name="ZoneTexte 68"/>
          <p:cNvSpPr txBox="1"/>
          <p:nvPr/>
        </p:nvSpPr>
        <p:spPr>
          <a:xfrm>
            <a:off x="4943872" y="5436171"/>
            <a:ext cx="1787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INSPIRE </a:t>
            </a:r>
            <a:r>
              <a:rPr lang="fr-FR" sz="1200" dirty="0" err="1" smtClean="0"/>
              <a:t>NaturalRiskZones</a:t>
            </a:r>
            <a:endParaRPr lang="fr-FR" sz="1200" dirty="0"/>
          </a:p>
        </p:txBody>
      </p:sp>
      <p:sp>
        <p:nvSpPr>
          <p:cNvPr id="70" name="ZoneTexte 69"/>
          <p:cNvSpPr txBox="1"/>
          <p:nvPr/>
        </p:nvSpPr>
        <p:spPr>
          <a:xfrm>
            <a:off x="9696400" y="6373056"/>
            <a:ext cx="8627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/>
              <a:t>NFP</a:t>
            </a:r>
            <a:r>
              <a:rPr lang="fr-FR" sz="1200" dirty="0" smtClean="0"/>
              <a:t> 94500</a:t>
            </a:r>
            <a:endParaRPr lang="fr-FR" sz="1200" dirty="0"/>
          </a:p>
        </p:txBody>
      </p:sp>
      <p:sp>
        <p:nvSpPr>
          <p:cNvPr id="71" name="ZoneTexte 70"/>
          <p:cNvSpPr txBox="1"/>
          <p:nvPr/>
        </p:nvSpPr>
        <p:spPr>
          <a:xfrm>
            <a:off x="8378755" y="6373056"/>
            <a:ext cx="8627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/>
              <a:t>NFP</a:t>
            </a:r>
            <a:r>
              <a:rPr lang="fr-FR" sz="1200" dirty="0" smtClean="0"/>
              <a:t> 94500</a:t>
            </a:r>
            <a:endParaRPr lang="fr-FR" sz="1200" dirty="0"/>
          </a:p>
        </p:txBody>
      </p:sp>
      <p:sp>
        <p:nvSpPr>
          <p:cNvPr id="72" name="ZoneTexte 71"/>
          <p:cNvSpPr txBox="1"/>
          <p:nvPr/>
        </p:nvSpPr>
        <p:spPr>
          <a:xfrm>
            <a:off x="10325515" y="5433633"/>
            <a:ext cx="1439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/>
              <a:t>Several</a:t>
            </a:r>
            <a:r>
              <a:rPr lang="fr-FR" sz="1200" dirty="0" smtClean="0"/>
              <a:t> data </a:t>
            </a:r>
            <a:r>
              <a:rPr lang="fr-FR" sz="1200" dirty="0" err="1" smtClean="0"/>
              <a:t>models</a:t>
            </a:r>
            <a:endParaRPr lang="fr-FR" sz="1200" dirty="0"/>
          </a:p>
        </p:txBody>
      </p:sp>
      <p:sp>
        <p:nvSpPr>
          <p:cNvPr id="73" name="ZoneTexte 72"/>
          <p:cNvSpPr txBox="1"/>
          <p:nvPr/>
        </p:nvSpPr>
        <p:spPr>
          <a:xfrm>
            <a:off x="7824192" y="5434268"/>
            <a:ext cx="1461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/>
              <a:t>LandInfra</a:t>
            </a:r>
            <a:r>
              <a:rPr lang="fr-FR" sz="1200" dirty="0" smtClean="0"/>
              <a:t> / ISO 6707</a:t>
            </a:r>
            <a:endParaRPr lang="fr-FR" sz="1200" dirty="0"/>
          </a:p>
        </p:txBody>
      </p:sp>
      <p:sp>
        <p:nvSpPr>
          <p:cNvPr id="74" name="ZoneTexte 73"/>
          <p:cNvSpPr txBox="1"/>
          <p:nvPr/>
        </p:nvSpPr>
        <p:spPr>
          <a:xfrm>
            <a:off x="1198078" y="3220058"/>
            <a:ext cx="1680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INSPIRE</a:t>
            </a:r>
          </a:p>
          <a:p>
            <a:r>
              <a:rPr lang="fr-FR" sz="1200" dirty="0" smtClean="0"/>
              <a:t>Env. Monitoring </a:t>
            </a:r>
            <a:r>
              <a:rPr lang="fr-FR" sz="1200" dirty="0" err="1" smtClean="0"/>
              <a:t>Feature</a:t>
            </a:r>
            <a:endParaRPr lang="fr-FR" sz="1200" dirty="0" smtClean="0"/>
          </a:p>
        </p:txBody>
      </p:sp>
      <p:sp>
        <p:nvSpPr>
          <p:cNvPr id="75" name="ZoneTexte 74"/>
          <p:cNvSpPr txBox="1"/>
          <p:nvPr/>
        </p:nvSpPr>
        <p:spPr>
          <a:xfrm>
            <a:off x="1734209" y="1654342"/>
            <a:ext cx="1125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OGC </a:t>
            </a:r>
            <a:r>
              <a:rPr lang="fr-FR" sz="1200" dirty="0" err="1" smtClean="0"/>
              <a:t>GeoSciML</a:t>
            </a:r>
            <a:endParaRPr lang="fr-FR" sz="1200" dirty="0"/>
          </a:p>
        </p:txBody>
      </p:sp>
      <p:sp>
        <p:nvSpPr>
          <p:cNvPr id="76" name="ZoneTexte 75"/>
          <p:cNvSpPr txBox="1"/>
          <p:nvPr/>
        </p:nvSpPr>
        <p:spPr>
          <a:xfrm>
            <a:off x="1245904" y="2429515"/>
            <a:ext cx="1609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OGC </a:t>
            </a:r>
            <a:r>
              <a:rPr lang="fr-FR" sz="1200" dirty="0" err="1" smtClean="0"/>
              <a:t>O&amp;M</a:t>
            </a:r>
            <a:r>
              <a:rPr lang="fr-FR" sz="1200" dirty="0" smtClean="0"/>
              <a:t> / ISO 19156</a:t>
            </a:r>
            <a:endParaRPr lang="fr-FR" sz="1200" dirty="0"/>
          </a:p>
        </p:txBody>
      </p:sp>
      <p:sp>
        <p:nvSpPr>
          <p:cNvPr id="77" name="Rectangle 76"/>
          <p:cNvSpPr/>
          <p:nvPr/>
        </p:nvSpPr>
        <p:spPr>
          <a:xfrm>
            <a:off x="7289320" y="3014069"/>
            <a:ext cx="1902175" cy="1329046"/>
          </a:xfrm>
          <a:prstGeom prst="wedgeRectCallout">
            <a:avLst>
              <a:gd name="adj1" fmla="val -65506"/>
              <a:gd name="adj2" fmla="val 44329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err="1" smtClean="0"/>
              <a:t>Geotechnical</a:t>
            </a:r>
            <a:r>
              <a:rPr lang="fr-FR" sz="1600" b="1" dirty="0" smtClean="0"/>
              <a:t> Unit</a:t>
            </a:r>
          </a:p>
          <a:p>
            <a:pPr algn="ctr"/>
            <a:r>
              <a:rPr lang="fr-FR" sz="1600" b="1" dirty="0" smtClean="0"/>
              <a:t>« Rock mass »</a:t>
            </a:r>
          </a:p>
          <a:p>
            <a:pPr marL="285750" indent="-285750" algn="ctr">
              <a:buFontTx/>
              <a:buChar char="-"/>
            </a:pPr>
            <a:r>
              <a:rPr lang="fr-FR" sz="1600" i="1" dirty="0" smtClean="0"/>
              <a:t>Matrix</a:t>
            </a:r>
          </a:p>
          <a:p>
            <a:pPr marL="285750" indent="-285750" algn="ctr">
              <a:buFontTx/>
              <a:buChar char="-"/>
            </a:pPr>
            <a:r>
              <a:rPr lang="fr-FR" sz="1600" i="1" dirty="0" err="1"/>
              <a:t>DiscontinuitySet</a:t>
            </a:r>
            <a:endParaRPr lang="fr-FR" sz="1600" i="1" dirty="0"/>
          </a:p>
          <a:p>
            <a:pPr marL="285750" indent="-285750" algn="ctr">
              <a:buFontTx/>
              <a:buChar char="-"/>
            </a:pPr>
            <a:r>
              <a:rPr lang="fr-FR" sz="1600" i="1" dirty="0" err="1" smtClean="0"/>
              <a:t>Equivalent</a:t>
            </a:r>
            <a:endParaRPr lang="fr-FR" sz="1600" i="1" dirty="0"/>
          </a:p>
        </p:txBody>
      </p:sp>
      <p:sp>
        <p:nvSpPr>
          <p:cNvPr id="78" name="ZoneTexte 77"/>
          <p:cNvSpPr txBox="1"/>
          <p:nvPr/>
        </p:nvSpPr>
        <p:spPr>
          <a:xfrm>
            <a:off x="8713209" y="4300932"/>
            <a:ext cx="5647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/>
              <a:t>AFTES</a:t>
            </a:r>
            <a:endParaRPr lang="fr-FR" sz="1200" dirty="0"/>
          </a:p>
        </p:txBody>
      </p:sp>
      <p:sp>
        <p:nvSpPr>
          <p:cNvPr id="7" name="Rectangle 6"/>
          <p:cNvSpPr/>
          <p:nvPr/>
        </p:nvSpPr>
        <p:spPr>
          <a:xfrm>
            <a:off x="793471" y="5520517"/>
            <a:ext cx="2422209" cy="106052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Observations, </a:t>
            </a:r>
            <a:r>
              <a:rPr lang="fr-FR" dirty="0" err="1"/>
              <a:t>Measurements</a:t>
            </a:r>
            <a:r>
              <a:rPr lang="fr-FR" dirty="0"/>
              <a:t> and </a:t>
            </a:r>
            <a:r>
              <a:rPr lang="fr-FR" dirty="0" err="1"/>
              <a:t>Interpretations</a:t>
            </a:r>
            <a:endParaRPr lang="fr-FR" dirty="0"/>
          </a:p>
        </p:txBody>
      </p:sp>
      <p:sp>
        <p:nvSpPr>
          <p:cNvPr id="55" name="ZoneTexte 54"/>
          <p:cNvSpPr txBox="1"/>
          <p:nvPr/>
        </p:nvSpPr>
        <p:spPr>
          <a:xfrm>
            <a:off x="1267492" y="6558023"/>
            <a:ext cx="16097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OGC </a:t>
            </a:r>
            <a:r>
              <a:rPr lang="fr-FR" sz="1200" dirty="0" err="1" smtClean="0"/>
              <a:t>O&amp;M</a:t>
            </a:r>
            <a:r>
              <a:rPr lang="fr-FR" sz="1200" dirty="0" smtClean="0"/>
              <a:t> / ISO 19156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3266709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629D9F-7558-4251-B42E-C76A8432E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#1 : The feature we represent and describe</a:t>
            </a:r>
            <a:endParaRPr lang="en-US" dirty="0"/>
          </a:p>
        </p:txBody>
      </p:sp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2488AC64-60A5-4392-BF6E-E5D157D494D2}"/>
              </a:ext>
            </a:extLst>
          </p:cNvPr>
          <p:cNvSpPr txBox="1">
            <a:spLocks/>
          </p:cNvSpPr>
          <p:nvPr/>
        </p:nvSpPr>
        <p:spPr>
          <a:xfrm>
            <a:off x="11201873" y="6448284"/>
            <a:ext cx="833373" cy="31453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6C1E25B-6953-467F-9B27-8F2437AB157D}" type="slidenum">
              <a:rPr lang="fr-FR" sz="1600" b="1" smtClean="0"/>
              <a:pPr algn="r"/>
              <a:t>7</a:t>
            </a:fld>
            <a:endParaRPr lang="fr-FR" sz="1600" b="1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9" y="908721"/>
            <a:ext cx="4017373" cy="225977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918" y="3439792"/>
            <a:ext cx="3978631" cy="2237980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892" y="3439792"/>
            <a:ext cx="3840906" cy="2160510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79" y="3418000"/>
            <a:ext cx="4017373" cy="2259772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3918" y="908722"/>
            <a:ext cx="3991882" cy="2245434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6797" y="908720"/>
            <a:ext cx="4017374" cy="225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79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629D9F-7558-4251-B42E-C76A8432E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#1 : The feature we represent and describe</a:t>
            </a:r>
            <a:endParaRPr lang="en-US" dirty="0"/>
          </a:p>
        </p:txBody>
      </p:sp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2488AC64-60A5-4392-BF6E-E5D157D494D2}"/>
              </a:ext>
            </a:extLst>
          </p:cNvPr>
          <p:cNvSpPr txBox="1">
            <a:spLocks/>
          </p:cNvSpPr>
          <p:nvPr/>
        </p:nvSpPr>
        <p:spPr>
          <a:xfrm>
            <a:off x="11201873" y="6448284"/>
            <a:ext cx="833373" cy="31453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6C1E25B-6953-467F-9B27-8F2437AB157D}" type="slidenum">
              <a:rPr lang="fr-FR" sz="1600" b="1" smtClean="0"/>
              <a:pPr algn="r"/>
              <a:t>8</a:t>
            </a:fld>
            <a:endParaRPr lang="fr-FR" sz="1600" b="1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50000" t="22001" r="5827" b="8701"/>
          <a:stretch/>
        </p:blipFill>
        <p:spPr>
          <a:xfrm>
            <a:off x="168469" y="1124743"/>
            <a:ext cx="11750455" cy="518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710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629D9F-7558-4251-B42E-C76A8432E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432" y="116633"/>
            <a:ext cx="11208568" cy="50405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#2 : Relationship between objects and properties</a:t>
            </a:r>
            <a:endParaRPr lang="en-US" dirty="0"/>
          </a:p>
        </p:txBody>
      </p:sp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2488AC64-60A5-4392-BF6E-E5D157D494D2}"/>
              </a:ext>
            </a:extLst>
          </p:cNvPr>
          <p:cNvSpPr txBox="1">
            <a:spLocks/>
          </p:cNvSpPr>
          <p:nvPr/>
        </p:nvSpPr>
        <p:spPr>
          <a:xfrm>
            <a:off x="11201873" y="6448284"/>
            <a:ext cx="833373" cy="31453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6C1E25B-6953-467F-9B27-8F2437AB157D}" type="slidenum">
              <a:rPr lang="fr-FR" sz="1600" b="1" smtClean="0"/>
              <a:pPr algn="r"/>
              <a:t>9</a:t>
            </a:fld>
            <a:endParaRPr lang="fr-FR" sz="1600" b="1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58662" t="15700" r="9838" b="9401"/>
          <a:stretch/>
        </p:blipFill>
        <p:spPr>
          <a:xfrm>
            <a:off x="1559496" y="770521"/>
            <a:ext cx="8960452" cy="599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53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49dc35478fd89ca66de484359b4068698342c548"/>
</p:tagLst>
</file>

<file path=ppt/theme/theme1.xml><?xml version="1.0" encoding="utf-8"?>
<a:theme xmlns:a="http://schemas.openxmlformats.org/drawingml/2006/main" name="MINnD_AG02_2015-01-29_GT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5C1C3945C4834DAA414B57E91D04DA" ma:contentTypeVersion="12" ma:contentTypeDescription="Crée un document." ma:contentTypeScope="" ma:versionID="c6e5f8c2caaaafae397da2b36a3ad414">
  <xsd:schema xmlns:xsd="http://www.w3.org/2001/XMLSchema" xmlns:xs="http://www.w3.org/2001/XMLSchema" xmlns:p="http://schemas.microsoft.com/office/2006/metadata/properties" xmlns:ns3="ec063f51-e6a3-4d76-870e-ea1f1fe5b7a3" xmlns:ns4="c7c90527-8c72-4f03-a64f-46aa395610cc" targetNamespace="http://schemas.microsoft.com/office/2006/metadata/properties" ma:root="true" ma:fieldsID="b26e78b38164f57666aeef08b120cd02" ns3:_="" ns4:_="">
    <xsd:import namespace="ec063f51-e6a3-4d76-870e-ea1f1fe5b7a3"/>
    <xsd:import namespace="c7c90527-8c72-4f03-a64f-46aa395610c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EventHashCode" minOccurs="0"/>
                <xsd:element ref="ns3:MediaServiceGenerationTime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063f51-e6a3-4d76-870e-ea1f1fe5b7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c90527-8c72-4f03-a64f-46aa395610c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707F38E-4333-4455-ADE2-D99A345520D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B9FE98C-BBB2-4088-A66F-748C15C355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c063f51-e6a3-4d76-870e-ea1f1fe5b7a3"/>
    <ds:schemaRef ds:uri="c7c90527-8c72-4f03-a64f-46aa395610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B17E439-1674-40F0-A0E5-38755528C823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c7c90527-8c72-4f03-a64f-46aa395610cc"/>
    <ds:schemaRef ds:uri="ec063f51-e6a3-4d76-870e-ea1f1fe5b7a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10803</TotalTime>
  <Words>500</Words>
  <Application>Microsoft Office PowerPoint</Application>
  <PresentationFormat>Grand écran</PresentationFormat>
  <Paragraphs>183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Century Gothic</vt:lpstr>
      <vt:lpstr>Corbel</vt:lpstr>
      <vt:lpstr>Times New Roman</vt:lpstr>
      <vt:lpstr>Wingdings</vt:lpstr>
      <vt:lpstr>MINnD_AG02_2015-01-29_GTn</vt:lpstr>
      <vt:lpstr>From MINnD Geotech to IDBE Geotech</vt:lpstr>
      <vt:lpstr>MINnD Geotech Update</vt:lpstr>
      <vt:lpstr>MINnD Géotechnique (GT1-5) – The team</vt:lpstr>
      <vt:lpstr>What is geotechnics?</vt:lpstr>
      <vt:lpstr>The geotechnical mission (NFP 94500 + AFTES GT32)</vt:lpstr>
      <vt:lpstr>#1 : The feature we represent and describe</vt:lpstr>
      <vt:lpstr>#1 : The feature we represent and describe</vt:lpstr>
      <vt:lpstr>#1 : The feature we represent and describe</vt:lpstr>
      <vt:lpstr>#2 : Relationship between objects and properties</vt:lpstr>
      <vt:lpstr>#2 : Relationship between objects and properties</vt:lpstr>
      <vt:lpstr>#3 : Vocabulary identification</vt:lpstr>
      <vt:lpstr>#3 : Vocabulary identification</vt:lpstr>
      <vt:lpstr>Participation to bSI IFC Tunnel Geo-subgroup</vt:lpstr>
      <vt:lpstr>Participation to bSI IFC Tunnel Geo-subgroup: What MINnD GT1-5 provides</vt:lpstr>
      <vt:lpstr>Participation to bSI IFC Tunnel Geo-subgroup: What MINnD GT1-5 provides</vt:lpstr>
      <vt:lpstr>Communications</vt:lpstr>
      <vt:lpstr>Possible future: OGC + bSI collaboration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</dc:title>
  <dc:creator>Delaporte</dc:creator>
  <cp:lastModifiedBy>Beaufils Mickael</cp:lastModifiedBy>
  <cp:revision>513</cp:revision>
  <dcterms:created xsi:type="dcterms:W3CDTF">2015-01-05T13:31:33Z</dcterms:created>
  <dcterms:modified xsi:type="dcterms:W3CDTF">2021-06-22T09:24:49Z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0x010100985C1C3945C4834DAA414B57E91D04DA</vt:lpwstr>
  </property>
</Properties>
</file>